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63" r:id="rId2"/>
    <p:sldId id="279" r:id="rId3"/>
    <p:sldId id="280" r:id="rId4"/>
    <p:sldId id="281" r:id="rId5"/>
    <p:sldId id="276" r:id="rId6"/>
    <p:sldId id="285" r:id="rId7"/>
    <p:sldId id="282" r:id="rId8"/>
    <p:sldId id="283" r:id="rId9"/>
    <p:sldId id="284" r:id="rId10"/>
    <p:sldId id="286" r:id="rId11"/>
    <p:sldId id="287" r:id="rId12"/>
    <p:sldId id="288" r:id="rId13"/>
    <p:sldId id="289" r:id="rId14"/>
    <p:sldId id="291" r:id="rId15"/>
    <p:sldId id="290" r:id="rId16"/>
    <p:sldId id="256" r:id="rId17"/>
    <p:sldId id="292" r:id="rId18"/>
    <p:sldId id="300" r:id="rId19"/>
    <p:sldId id="301" r:id="rId20"/>
    <p:sldId id="302" r:id="rId21"/>
    <p:sldId id="303" r:id="rId22"/>
    <p:sldId id="257" r:id="rId23"/>
    <p:sldId id="268" r:id="rId24"/>
    <p:sldId id="293" r:id="rId25"/>
    <p:sldId id="294" r:id="rId26"/>
    <p:sldId id="295" r:id="rId27"/>
    <p:sldId id="296" r:id="rId28"/>
    <p:sldId id="297" r:id="rId29"/>
    <p:sldId id="298" r:id="rId30"/>
    <p:sldId id="269" r:id="rId31"/>
    <p:sldId id="299" r:id="rId32"/>
    <p:sldId id="278" r:id="rId3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80" autoAdjust="0"/>
    <p:restoredTop sz="94624" autoAdjust="0"/>
  </p:normalViewPr>
  <p:slideViewPr>
    <p:cSldViewPr>
      <p:cViewPr varScale="1">
        <p:scale>
          <a:sx n="83" d="100"/>
          <a:sy n="83" d="100"/>
        </p:scale>
        <p:origin x="-1602" y="-78"/>
      </p:cViewPr>
      <p:guideLst>
        <p:guide orient="horz" pos="2160"/>
        <p:guide pos="2880"/>
      </p:guideLst>
    </p:cSldViewPr>
  </p:slideViewPr>
  <p:outlineViewPr>
    <p:cViewPr>
      <p:scale>
        <a:sx n="33" d="100"/>
        <a:sy n="33" d="100"/>
      </p:scale>
      <p:origin x="0" y="69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F46591-4F95-4F37-BB0B-F57CF0613C0C}" type="datetimeFigureOut">
              <a:rPr lang="ru-RU" smtClean="0"/>
              <a:pPr/>
              <a:t>16.03.2020</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38A2C5-2CCF-411B-AEE3-ED4FC49573F2}" type="slidenum">
              <a:rPr lang="ru-RU" smtClean="0"/>
              <a:pPr/>
              <a:t>‹#›</a:t>
            </a:fld>
            <a:endParaRPr lang="ru-RU"/>
          </a:p>
        </p:txBody>
      </p:sp>
    </p:spTree>
    <p:extLst>
      <p:ext uri="{BB962C8B-B14F-4D97-AF65-F5344CB8AC3E}">
        <p14:creationId xmlns:p14="http://schemas.microsoft.com/office/powerpoint/2010/main" xmlns="" val="2676899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3/16/2020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3/16/2020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3/16/2020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3/16/2020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3/16/2020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3/16/2020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7;&#1080;&#1085;&#1072;%20&#1055;&#1086;&#1088;&#1090;&#1085;&#1086;&#1074;&#1072;%20(2).mp4" TargetMode="External"/><Relationship Id="rId5" Type="http://schemas.openxmlformats.org/officeDocument/2006/relationships/image" Target="../media/image4.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2;&#1086;&#1083;&#1086;&#1076;&#1103;%20&#1044;&#1091;&#1073;&#1080;&#1085;&#1080;&#1085;.mp4" TargetMode="External"/><Relationship Id="rId5" Type="http://schemas.openxmlformats.org/officeDocument/2006/relationships/image" Target="../media/image4.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4;&#1077;&#1090;&#1080;%20&#1075;&#1077;&#1088;&#1086;&#1080;_6.mp4" TargetMode="External"/><Relationship Id="rId5" Type="http://schemas.openxmlformats.org/officeDocument/2006/relationships/image" Target="../media/image4.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4;&#1077;&#1090;&#1080;%20&#1075;&#1077;&#1088;&#1086;&#1080;_3.mp4" TargetMode="Externa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U6ibUyChQM0HtQbMeGdYBXh8AF5z78g5_1_1.mp4" TargetMode="External"/><Relationship Id="rId1" Type="http://schemas.openxmlformats.org/officeDocument/2006/relationships/audi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2;&#1086;&#1077;&#1085;&#1085;&#1099;&#1077;%20&#1087;&#1077;&#1089;&#1085;&#1080;%20-%20&#1054;&#1090;%20&#1075;&#1077;&#1088;&#1086;&#1077;&#1074;%20&#1073;&#1099;&#1083;&#1099;&#1093;%20&#1074;&#1088;&#1077;&#1084;&#1105;&#1085;%20(mp3cut.net).mp3" TargetMode="External"/><Relationship Id="rId6" Type="http://schemas.openxmlformats.org/officeDocument/2006/relationships/image" Target="../media/image6.png"/><Relationship Id="rId5" Type="http://schemas.openxmlformats.org/officeDocument/2006/relationships/image" Target="../media/image19.png"/><Relationship Id="rId4" Type="http://schemas.openxmlformats.org/officeDocument/2006/relationships/image" Target="../media/image18.gif"/></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audi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spokojnaya-muzyka-bez-slov_(eee.fm).mp3" TargetMode="Externa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4;&#1086;&#1088;&#1086;&#1075;&#1072;%20&#1076;&#1086;&#1073;&#1088;&#1072;.wmv.mp4" TargetMode="Externa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8" Type="http://schemas.openxmlformats.org/officeDocument/2006/relationships/hyperlink" Target="http://www.council.gov.ru/events/news/73151/" TargetMode="External"/><Relationship Id="rId13" Type="http://schemas.openxmlformats.org/officeDocument/2006/relationships/hyperlink" Target="https://www.youtube.com/watch?v=HJ1Gyjz0N0A" TargetMode="External"/><Relationship Id="rId18" Type="http://schemas.openxmlformats.org/officeDocument/2006/relationships/hyperlink" Target="http://x-lines.ru/letters/i/cyrillicscript/0615/dd2235/28/1/4nqpdn3y4n37bxstodemjwfa4n6pdyqtthopdysoz5emdwf64nh1aego1uembwf74nhpbq3b.png" TargetMode="External"/><Relationship Id="rId3" Type="http://schemas.openxmlformats.org/officeDocument/2006/relationships/hyperlink" Target="http://izhig.ru/awards-russia/medal-gold-star.php" TargetMode="External"/><Relationship Id="rId21" Type="http://schemas.openxmlformats.org/officeDocument/2006/relationships/hyperlink" Target="http://genyborka.ru/3145" TargetMode="External"/><Relationship Id="rId7" Type="http://schemas.openxmlformats.org/officeDocument/2006/relationships/hyperlink" Target="http://farmvision.ru/kupit-yunior-neo.html" TargetMode="External"/><Relationship Id="rId12" Type="http://schemas.openxmlformats.org/officeDocument/2006/relationships/hyperlink" Target="https://www.youtube.com/watch?v=pB4APM41CpI" TargetMode="External"/><Relationship Id="rId17" Type="http://schemas.openxmlformats.org/officeDocument/2006/relationships/hyperlink" Target="http://x-lines.ru/letters/i/cyrillicscript/0615/dd2235/28/1/4nqpdn3y4n37bxstodemjwfa4n6pdyqtthopdysoz5emdwf64nh1aego15emmwf74g81n.png" TargetMode="External"/><Relationship Id="rId2" Type="http://schemas.openxmlformats.org/officeDocument/2006/relationships/hyperlink" Target="http://www.myshared.ru/slide/924516/" TargetMode="External"/><Relationship Id="rId16" Type="http://schemas.openxmlformats.org/officeDocument/2006/relationships/hyperlink" Target="http://x-lines.ru/letters/i/cyrillicscript/0615/dd2235/28/1/4nqpdn3y4n37bxstodemjwfa4n6pdyqtthopbcsosdem3wfarr.png" TargetMode="External"/><Relationship Id="rId20" Type="http://schemas.openxmlformats.org/officeDocument/2006/relationships/hyperlink" Target="http://x-lines.ru/letters/i/cyrillicscript/0615/dd2235/28/1/4nqpdn3y4n37bxstodemjwfa4n6pdyqtthopdysoz5emdwf64nh1aegow8emmwcy4ge7bpsosyoo.png" TargetMode="External"/><Relationship Id="rId1" Type="http://schemas.openxmlformats.org/officeDocument/2006/relationships/slideLayout" Target="../slideLayouts/slideLayout2.xml"/><Relationship Id="rId6" Type="http://schemas.openxmlformats.org/officeDocument/2006/relationships/hyperlink" Target="http://klassnujugolok.blogspot.ru/2014/05/blog-post.html" TargetMode="External"/><Relationship Id="rId11" Type="http://schemas.openxmlformats.org/officeDocument/2006/relationships/hyperlink" Target="http://eee.fm/s/%D1%81%D0%BF%D0%BE%D0%BA%D0%BE%D0%B9%D0%BD%D0%B0%D1%8F+%D0%BC%D1%83%D0%B7%D1%8B%D0%BA%D0%B0+%D0%B1%D0%B5%D0%B7+%D1%81%D0%BB%D0%BE%D0%B2/" TargetMode="External"/><Relationship Id="rId5" Type="http://schemas.openxmlformats.org/officeDocument/2006/relationships/hyperlink" Target="http://volkolledzh.ru/ovr/events/711-news-09152014" TargetMode="External"/><Relationship Id="rId15" Type="http://schemas.openxmlformats.org/officeDocument/2006/relationships/hyperlink" Target="https://www.stihi.ru/2012/05/23/883" TargetMode="External"/><Relationship Id="rId10" Type="http://schemas.openxmlformats.org/officeDocument/2006/relationships/hyperlink" Target="http://www.yar.kp.ru/daily/26458.5/3328688/" TargetMode="External"/><Relationship Id="rId19" Type="http://schemas.openxmlformats.org/officeDocument/2006/relationships/hyperlink" Target="http://x-lines.ru/letters/i/cyrillicscript/0615/dd2235/28/1/4nqpdn3y4n37bxstodemjwfa4n6pdyqtthopdysoz5emdwf64nh1aegouxemmwf74nann.png" TargetMode="External"/><Relationship Id="rId4" Type="http://schemas.openxmlformats.org/officeDocument/2006/relationships/hyperlink" Target="https://ru.wikipedia.org/wiki/%D0%9E%D1%81%D0%BA%D0%B0%D0%BD%D0%BE%D0%B2,_%D0%A1%D1%83%D0%BB%D0%B0%D0%BC%D0%B1%D0%B5%D0%BA_%D0%A1%D1%83%D1%81%D0%B0%D1%80%D0%BA%D1%83%D0%BB%D0%BE%D0%B2%D0%B8%D1%87" TargetMode="External"/><Relationship Id="rId9" Type="http://schemas.openxmlformats.org/officeDocument/2006/relationships/hyperlink" Target="http://abali.ru/?tag=flag-rossii&amp;paged=3" TargetMode="External"/><Relationship Id="rId14" Type="http://schemas.openxmlformats.org/officeDocument/2006/relationships/hyperlink" Target="http://lusana.ru/presentation/18168"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4;&#1077;&#1090;&#1080;%20&#1075;&#1077;&#1088;&#1086;&#1080;_1_1.mp4"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audi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2;&#1086;&#1077;&#1085;&#1085;&#1099;&#1077;%20&#1087;&#1077;&#1089;&#1085;&#1080;%20-%20&#1054;&#1090;%20&#1075;&#1077;&#1088;&#1086;&#1077;&#1074;%20&#1073;&#1099;&#1083;&#1099;&#1093;%20&#1074;&#1088;&#1077;&#1084;&#1105;&#1085;%20(mp3cut.ru).mp3" TargetMode="External"/><Relationship Id="rId6" Type="http://schemas.openxmlformats.org/officeDocument/2006/relationships/image" Target="../media/image10.jpeg"/><Relationship Id="rId11" Type="http://schemas.openxmlformats.org/officeDocument/2006/relationships/image" Target="../media/image4.pn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4;&#1077;&#1090;&#1080;%20&#1075;&#1077;&#1088;&#1086;&#1080;_2.mp4" TargetMode="External"/><Relationship Id="rId5" Type="http://schemas.openxmlformats.org/officeDocument/2006/relationships/image" Target="../media/image4.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42;&#1072;&#1083;&#1103;%20&#1050;&#1086;&#1090;&#1080;&#1082;_1.mp4" TargetMode="External"/><Relationship Id="rId5" Type="http://schemas.openxmlformats.org/officeDocument/2006/relationships/image" Target="../media/image4.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ideo" Target="file:///C:\Users\user\Desktop\&#1084;&#1072;&#1084;&#1080;&#1085;&#1072;\&#1047;&#1072;&#1085;&#1103;&#1090;&#1080;&#1103;%20&#1087;&#1086;%20&#1080;&#1089;&#1090;&#1086;&#1088;&#1080;&#1095;&#1077;&#1089;&#1082;&#1080;&#1084;%20&#1076;&#1072;&#1090;&#1072;&#1084;\&#1042;%20&#1078;&#1080;&#1079;&#1085;&#1080;%20&#1074;&#1089;&#1077;&#1075;&#1076;&#1072;%20&#1077;&#1089;&#1090;&#1100;%20&#1084;&#1077;&#1089;&#1090;&#1086;%20&#1087;&#1086;&#1076;&#1074;&#1080;&#1075;&#1091;\&#1070;&#1090;&#1072;%20&#1041;&#1086;&#1085;&#1076;&#1072;&#1088;&#1086;&#1074;&#1089;&#1082;&#1072;&#1103;%20(2).mp4" TargetMode="External"/><Relationship Id="rId5" Type="http://schemas.openxmlformats.org/officeDocument/2006/relationships/image" Target="../media/image4.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981200"/>
            <a:ext cx="7924800" cy="1828800"/>
          </a:xfrm>
        </p:spPr>
        <p:txBody>
          <a:bodyPr>
            <a:normAutofit/>
          </a:bodyPr>
          <a:lstStyle/>
          <a:p>
            <a:r>
              <a:rPr lang="ru-RU" b="1" dirty="0" smtClean="0">
                <a:solidFill>
                  <a:srgbClr val="FF0000"/>
                </a:solidFill>
                <a:latin typeface="Times New Roman" pitchFamily="18" charset="0"/>
                <a:cs typeface="Times New Roman" pitchFamily="18" charset="0"/>
              </a:rPr>
              <a:t>В жизни всегда есть место подвигу!</a:t>
            </a:r>
            <a:endParaRPr lang="ru-RU" b="1" dirty="0">
              <a:solidFill>
                <a:srgbClr val="FF0000"/>
              </a:solidFill>
              <a:latin typeface="Times New Roman" pitchFamily="18" charset="0"/>
              <a:cs typeface="Times New Roman" pitchFamily="18" charset="0"/>
            </a:endParaRPr>
          </a:p>
        </p:txBody>
      </p:sp>
      <p:pic>
        <p:nvPicPr>
          <p:cNvPr id="1026" name="Picture 2" descr="C:\Users\user\Desktop\lenta.png"/>
          <p:cNvPicPr>
            <a:picLocks noChangeAspect="1" noChangeArrowheads="1"/>
          </p:cNvPicPr>
          <p:nvPr/>
        </p:nvPicPr>
        <p:blipFill>
          <a:blip r:embed="rId2" cstate="print"/>
          <a:srcRect/>
          <a:stretch>
            <a:fillRect/>
          </a:stretch>
        </p:blipFill>
        <p:spPr bwMode="auto">
          <a:xfrm>
            <a:off x="1447800" y="5238750"/>
            <a:ext cx="6286500" cy="1619250"/>
          </a:xfrm>
          <a:prstGeom prst="rect">
            <a:avLst/>
          </a:prstGeom>
          <a:noFill/>
        </p:spPr>
      </p:pic>
      <p:sp>
        <p:nvSpPr>
          <p:cNvPr id="5" name="TextBox 4"/>
          <p:cNvSpPr txBox="1"/>
          <p:nvPr/>
        </p:nvSpPr>
        <p:spPr>
          <a:xfrm>
            <a:off x="4038600" y="4191000"/>
            <a:ext cx="4336379" cy="369332"/>
          </a:xfrm>
          <a:prstGeom prst="rect">
            <a:avLst/>
          </a:prstGeom>
          <a:noFill/>
        </p:spPr>
        <p:txBody>
          <a:bodyPr wrap="none" rtlCol="0">
            <a:spAutoFit/>
          </a:bodyPr>
          <a:lstStyle/>
          <a:p>
            <a:pPr algn="ctr"/>
            <a:r>
              <a:rPr lang="ru-RU" i="1" dirty="0" smtClean="0">
                <a:solidFill>
                  <a:srgbClr val="00B0F0"/>
                </a:solidFill>
              </a:rPr>
              <a:t>Автор: </a:t>
            </a:r>
            <a:r>
              <a:rPr lang="ru-RU" i="1" dirty="0" err="1" smtClean="0">
                <a:solidFill>
                  <a:srgbClr val="00B0F0"/>
                </a:solidFill>
              </a:rPr>
              <a:t>Болачова</a:t>
            </a:r>
            <a:r>
              <a:rPr lang="ru-RU" i="1" dirty="0" smtClean="0">
                <a:solidFill>
                  <a:srgbClr val="00B0F0"/>
                </a:solidFill>
              </a:rPr>
              <a:t> </a:t>
            </a:r>
            <a:r>
              <a:rPr lang="ru-RU" i="1" dirty="0" err="1" smtClean="0">
                <a:solidFill>
                  <a:srgbClr val="00B0F0"/>
                </a:solidFill>
              </a:rPr>
              <a:t>Хатимат</a:t>
            </a:r>
            <a:r>
              <a:rPr lang="ru-RU" i="1" dirty="0" smtClean="0">
                <a:solidFill>
                  <a:srgbClr val="00B0F0"/>
                </a:solidFill>
              </a:rPr>
              <a:t> </a:t>
            </a:r>
            <a:r>
              <a:rPr lang="ru-RU" i="1" dirty="0" err="1" smtClean="0">
                <a:solidFill>
                  <a:srgbClr val="00B0F0"/>
                </a:solidFill>
              </a:rPr>
              <a:t>Ибрагимовна</a:t>
            </a:r>
            <a:endParaRPr lang="ru-RU" i="1" dirty="0" smtClean="0">
              <a:solidFill>
                <a:srgbClr val="00B0F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p:cNvGrpSpPr/>
          <p:nvPr/>
        </p:nvGrpSpPr>
        <p:grpSpPr>
          <a:xfrm>
            <a:off x="0" y="0"/>
            <a:ext cx="9144000" cy="7010400"/>
            <a:chOff x="0" y="0"/>
            <a:chExt cx="9144000" cy="6858000"/>
          </a:xfrm>
        </p:grpSpPr>
        <p:sp>
          <p:nvSpPr>
            <p:cNvPr id="6" name="Прямоугольник 5"/>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endParaRPr lang="ru-RU"/>
          </a:p>
        </p:txBody>
      </p:sp>
      <p:pic>
        <p:nvPicPr>
          <p:cNvPr id="4" name="Зина Портнова (2).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pic>
        <p:nvPicPr>
          <p:cNvPr id="8" name="Рисунок 7"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par>
                                <p:cTn id="7" presetID="10" presetClass="exit" presetSubtype="0" fill="hold" nodeType="withEffect">
                                  <p:stCondLst>
                                    <p:cond delay="73000"/>
                                  </p:stCondLst>
                                  <p:childTnLst>
                                    <p:animEffect transition="out" filter="fade">
                                      <p:cBhvr>
                                        <p:cTn id="8" dur="2000"/>
                                        <p:tgtEl>
                                          <p:spTgt spid="4"/>
                                        </p:tgtEl>
                                      </p:cBhvr>
                                    </p:animEffect>
                                    <p:set>
                                      <p:cBhvr>
                                        <p:cTn id="9" dur="1" fill="hold">
                                          <p:stCondLst>
                                            <p:cond delay="1999"/>
                                          </p:stCondLst>
                                        </p:cTn>
                                        <p:tgtEl>
                                          <p:spTgt spid="4"/>
                                        </p:tgtEl>
                                        <p:attrNameLst>
                                          <p:attrName>style.visibility</p:attrName>
                                        </p:attrNameLst>
                                      </p:cBhvr>
                                      <p:to>
                                        <p:strVal val="hidden"/>
                                      </p:to>
                                    </p:set>
                                    <p:cmd type="call" cmd="stop">
                                      <p:cBhvr>
                                        <p:cTn id="10" dur="1">
                                          <p:stCondLst>
                                            <p:cond delay="1999"/>
                                          </p:stCondLst>
                                        </p:cTn>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09600" y="1600200"/>
            <a:ext cx="8229600" cy="2133600"/>
          </a:xfrm>
        </p:spPr>
        <p:txBody>
          <a:bodyPr/>
          <a:lstStyle/>
          <a:p>
            <a:pPr>
              <a:buNone/>
            </a:pPr>
            <a:r>
              <a:rPr lang="ru-RU" b="1" i="1" dirty="0" smtClean="0"/>
              <a:t>    Были в они </a:t>
            </a:r>
            <a:r>
              <a:rPr lang="ru-RU" b="1" i="1" dirty="0" err="1" smtClean="0"/>
              <a:t>многостойкими</a:t>
            </a:r>
            <a:r>
              <a:rPr lang="ru-RU" b="1" i="1" dirty="0" smtClean="0"/>
              <a:t>, дерзкими,</a:t>
            </a:r>
            <a:br>
              <a:rPr lang="ru-RU" b="1" i="1" dirty="0" smtClean="0"/>
            </a:br>
            <a:r>
              <a:rPr lang="ru-RU" b="1" i="1" dirty="0" smtClean="0"/>
              <a:t>Были замучены пытками зверскими.</a:t>
            </a:r>
            <a:br>
              <a:rPr lang="ru-RU" b="1" i="1" dirty="0" smtClean="0"/>
            </a:br>
            <a:r>
              <a:rPr lang="ru-RU" b="1" i="1" dirty="0" smtClean="0"/>
              <a:t>Дети - герои, о свободе с мечтой,</a:t>
            </a:r>
            <a:br>
              <a:rPr lang="ru-RU" b="1" i="1" dirty="0" smtClean="0"/>
            </a:br>
            <a:r>
              <a:rPr lang="ru-RU" b="1" i="1" dirty="0" smtClean="0"/>
              <a:t>Дорогу врагу преграждали собой.</a:t>
            </a:r>
            <a:endParaRPr lang="ru-RU" b="1" i="1" dirty="0"/>
          </a:p>
        </p:txBody>
      </p:sp>
      <p:pic>
        <p:nvPicPr>
          <p:cNvPr id="39938" name="Picture 2" descr="Картинки по запросу пионеры герои"/>
          <p:cNvPicPr>
            <a:picLocks noChangeAspect="1" noChangeArrowheads="1"/>
          </p:cNvPicPr>
          <p:nvPr/>
        </p:nvPicPr>
        <p:blipFill>
          <a:blip r:embed="rId2" cstate="print"/>
          <a:srcRect/>
          <a:stretch>
            <a:fillRect/>
          </a:stretch>
        </p:blipFill>
        <p:spPr bwMode="auto">
          <a:xfrm>
            <a:off x="381000" y="4191000"/>
            <a:ext cx="8315325" cy="2120629"/>
          </a:xfrm>
          <a:prstGeom prst="rect">
            <a:avLst/>
          </a:prstGeom>
          <a:noFill/>
        </p:spPr>
      </p:pic>
      <p:pic>
        <p:nvPicPr>
          <p:cNvPr id="5" name="Рисунок 4"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Группа 8"/>
          <p:cNvGrpSpPr/>
          <p:nvPr/>
        </p:nvGrpSpPr>
        <p:grpSpPr>
          <a:xfrm>
            <a:off x="0" y="0"/>
            <a:ext cx="9144000" cy="6858000"/>
            <a:chOff x="0" y="0"/>
            <a:chExt cx="9144000" cy="6858000"/>
          </a:xfrm>
        </p:grpSpPr>
        <p:sp>
          <p:nvSpPr>
            <p:cNvPr id="10" name="Прямоугольник 9"/>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endParaRPr lang="ru-RU"/>
          </a:p>
        </p:txBody>
      </p:sp>
      <p:pic>
        <p:nvPicPr>
          <p:cNvPr id="4" name="Володя Дубинин.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pic>
        <p:nvPicPr>
          <p:cNvPr id="7" name="Рисунок 6"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par>
                                <p:cTn id="7" presetID="10" presetClass="exit" presetSubtype="0" fill="hold" nodeType="withEffect">
                                  <p:stCondLst>
                                    <p:cond delay="76000"/>
                                  </p:stCondLst>
                                  <p:childTnLst>
                                    <p:animEffect transition="out" filter="fade">
                                      <p:cBhvr>
                                        <p:cTn id="8" dur="2000"/>
                                        <p:tgtEl>
                                          <p:spTgt spid="4"/>
                                        </p:tgtEl>
                                      </p:cBhvr>
                                    </p:animEffect>
                                    <p:set>
                                      <p:cBhvr>
                                        <p:cTn id="9" dur="1" fill="hold">
                                          <p:stCondLst>
                                            <p:cond delay="1999"/>
                                          </p:stCondLst>
                                        </p:cTn>
                                        <p:tgtEl>
                                          <p:spTgt spid="4"/>
                                        </p:tgtEl>
                                        <p:attrNameLst>
                                          <p:attrName>style.visibility</p:attrName>
                                        </p:attrNameLst>
                                      </p:cBhvr>
                                      <p:to>
                                        <p:strVal val="hidden"/>
                                      </p:to>
                                    </p:set>
                                    <p:cmd type="call" cmd="stop">
                                      <p:cBhvr>
                                        <p:cTn id="10" dur="1">
                                          <p:stCondLst>
                                            <p:cond delay="1999"/>
                                          </p:stCondLst>
                                        </p:cTn>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4"/>
                </p:tgtEl>
              </p:cMediaNode>
            </p:vide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pSp>
        <p:nvGrpSpPr>
          <p:cNvPr id="4" name="Группа 3"/>
          <p:cNvGrpSpPr/>
          <p:nvPr/>
        </p:nvGrpSpPr>
        <p:grpSpPr>
          <a:xfrm>
            <a:off x="0" y="0"/>
            <a:ext cx="9144000" cy="6858000"/>
            <a:chOff x="0" y="0"/>
            <a:chExt cx="9144000" cy="6858000"/>
          </a:xfrm>
        </p:grpSpPr>
        <p:sp>
          <p:nvSpPr>
            <p:cNvPr id="5" name="Прямоугольник 4"/>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pic>
        <p:nvPicPr>
          <p:cNvPr id="7" name="Дети герои_6.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pic>
        <p:nvPicPr>
          <p:cNvPr id="8" name="Рисунок 7"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par>
                                <p:cTn id="7" presetID="10" presetClass="exit" presetSubtype="0" fill="hold" nodeType="withEffect">
                                  <p:stCondLst>
                                    <p:cond delay="90000"/>
                                  </p:stCondLst>
                                  <p:childTnLst>
                                    <p:animEffect transition="out" filter="fade">
                                      <p:cBhvr>
                                        <p:cTn id="8" dur="2000"/>
                                        <p:tgtEl>
                                          <p:spTgt spid="7"/>
                                        </p:tgtEl>
                                      </p:cBhvr>
                                    </p:animEffect>
                                    <p:set>
                                      <p:cBhvr>
                                        <p:cTn id="9" dur="1" fill="hold">
                                          <p:stCondLst>
                                            <p:cond delay="1999"/>
                                          </p:stCondLst>
                                        </p:cTn>
                                        <p:tgtEl>
                                          <p:spTgt spid="7"/>
                                        </p:tgtEl>
                                        <p:attrNameLst>
                                          <p:attrName>style.visibility</p:attrName>
                                        </p:attrNameLst>
                                      </p:cBhvr>
                                      <p:to>
                                        <p:strVal val="hidden"/>
                                      </p:to>
                                    </p:set>
                                    <p:cmd type="call" cmd="stop">
                                      <p:cBhvr>
                                        <p:cTn id="10" dur="1">
                                          <p:stCondLst>
                                            <p:cond delay="1999"/>
                                          </p:stCondLst>
                                        </p:cTn>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7"/>
                </p:tgtEl>
              </p:cMediaNode>
            </p:video>
            <p:seq concurrent="1" nextAc="seek">
              <p:cTn id="12" restart="whenNotActive" fill="hold" evtFilter="cancelBubble" nodeType="interactiveSeq">
                <p:stCondLst>
                  <p:cond evt="onClick" delay="0">
                    <p:tgtEl>
                      <p:spTgt spid="7"/>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p:cNvGrpSpPr/>
          <p:nvPr/>
        </p:nvGrpSpPr>
        <p:grpSpPr>
          <a:xfrm>
            <a:off x="0" y="0"/>
            <a:ext cx="9144000" cy="6858000"/>
            <a:chOff x="0" y="0"/>
            <a:chExt cx="9144000" cy="6858000"/>
          </a:xfrm>
        </p:grpSpPr>
        <p:sp>
          <p:nvSpPr>
            <p:cNvPr id="6" name="Прямоугольник 5"/>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endParaRPr lang="ru-RU"/>
          </a:p>
        </p:txBody>
      </p:sp>
      <p:pic>
        <p:nvPicPr>
          <p:cNvPr id="4" name="Дети герои_3.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par>
                                <p:cTn id="7" presetID="10" presetClass="exit" presetSubtype="0" fill="hold" nodeType="withEffect">
                                  <p:stCondLst>
                                    <p:cond delay="33000"/>
                                  </p:stCondLst>
                                  <p:childTnLst>
                                    <p:animEffect transition="out" filter="fade">
                                      <p:cBhvr>
                                        <p:cTn id="8" dur="2000"/>
                                        <p:tgtEl>
                                          <p:spTgt spid="4"/>
                                        </p:tgtEl>
                                      </p:cBhvr>
                                    </p:animEffect>
                                    <p:set>
                                      <p:cBhvr>
                                        <p:cTn id="9" dur="1" fill="hold">
                                          <p:stCondLst>
                                            <p:cond delay="1999"/>
                                          </p:stCondLst>
                                        </p:cTn>
                                        <p:tgtEl>
                                          <p:spTgt spid="4"/>
                                        </p:tgtEl>
                                        <p:attrNameLst>
                                          <p:attrName>style.visibility</p:attrName>
                                        </p:attrNameLst>
                                      </p:cBhvr>
                                      <p:to>
                                        <p:strVal val="hidden"/>
                                      </p:to>
                                    </p:set>
                                    <p:cmd type="call" cmd="stop">
                                      <p:cBhvr>
                                        <p:cTn id="10" dur="1">
                                          <p:stCondLst>
                                            <p:cond delay="1999"/>
                                          </p:stCondLst>
                                        </p:cTn>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endCondLst>
                    <p:cond evt="onNext" delay="0">
                      <p:tgtEl>
                        <p:sldTgt/>
                      </p:tgtEl>
                    </p:cond>
                    <p:cond evt="onPrev" delay="0">
                      <p:tgtEl>
                        <p:sldTgt/>
                      </p:tgtEl>
                    </p:cond>
                  </p:endCondLst>
                </p:cTn>
                <p:tgtEl>
                  <p:spTgt spid="4"/>
                </p:tgtEl>
              </p:cMediaNode>
            </p:vide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1"/>
            <a:ext cx="8229600" cy="2362200"/>
          </a:xfrm>
        </p:spPr>
        <p:txBody>
          <a:bodyPr>
            <a:normAutofit lnSpcReduction="10000"/>
          </a:bodyPr>
          <a:lstStyle/>
          <a:p>
            <a:pPr>
              <a:buNone/>
            </a:pPr>
            <a:r>
              <a:rPr lang="ru-RU" dirty="0" smtClean="0"/>
              <a:t>    </a:t>
            </a:r>
            <a:r>
              <a:rPr lang="ru-RU" b="1" i="1" dirty="0" smtClean="0"/>
              <a:t>Суровые годы военных времён.</a:t>
            </a:r>
            <a:br>
              <a:rPr lang="ru-RU" b="1" i="1" dirty="0" smtClean="0"/>
            </a:br>
            <a:r>
              <a:rPr lang="ru-RU" b="1" i="1" dirty="0" smtClean="0"/>
              <a:t>Преступный фашизм трибуналом клеймён.</a:t>
            </a:r>
            <a:br>
              <a:rPr lang="ru-RU" b="1" i="1" dirty="0" smtClean="0"/>
            </a:br>
            <a:r>
              <a:rPr lang="ru-RU" b="1" i="1" dirty="0" smtClean="0"/>
              <a:t>Не смеет он больше шагать по планете,</a:t>
            </a:r>
            <a:br>
              <a:rPr lang="ru-RU" b="1" i="1" dirty="0" smtClean="0"/>
            </a:br>
            <a:r>
              <a:rPr lang="ru-RU" b="1" i="1" dirty="0" smtClean="0"/>
              <a:t>Пусть в мире без войн улыбаются дети!</a:t>
            </a:r>
            <a:endParaRPr lang="ru-RU" b="1" i="1" dirty="0"/>
          </a:p>
        </p:txBody>
      </p:sp>
      <p:pic>
        <p:nvPicPr>
          <p:cNvPr id="41986" name="Picture 2" descr="Картинки по запросу дети"/>
          <p:cNvPicPr>
            <a:picLocks noChangeAspect="1" noChangeArrowheads="1"/>
          </p:cNvPicPr>
          <p:nvPr/>
        </p:nvPicPr>
        <p:blipFill>
          <a:blip r:embed="rId2" cstate="print"/>
          <a:srcRect/>
          <a:stretch>
            <a:fillRect/>
          </a:stretch>
        </p:blipFill>
        <p:spPr bwMode="auto">
          <a:xfrm>
            <a:off x="304800" y="4267200"/>
            <a:ext cx="8620125" cy="2362200"/>
          </a:xfrm>
          <a:prstGeom prst="rect">
            <a:avLst/>
          </a:prstGeom>
          <a:noFill/>
        </p:spPr>
      </p:pic>
      <p:pic>
        <p:nvPicPr>
          <p:cNvPr id="5" name="Рисунок 4"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295401"/>
            <a:ext cx="7848600" cy="1066799"/>
          </a:xfrm>
        </p:spPr>
        <p:txBody>
          <a:bodyPr>
            <a:noAutofit/>
          </a:bodyPr>
          <a:lstStyle/>
          <a:p>
            <a:r>
              <a:rPr lang="ru-RU" sz="2400" dirty="0" smtClean="0">
                <a:solidFill>
                  <a:srgbClr val="C00000"/>
                </a:solidFill>
                <a:latin typeface="Times New Roman" pitchFamily="18" charset="0"/>
                <a:cs typeface="Times New Roman" pitchFamily="18" charset="0"/>
              </a:rPr>
              <a:t>Есть ли сегодня в нашей жизни место подвигу? Есть ли примеры для подражания, люди, на которых хочется быть похожим? </a:t>
            </a:r>
            <a:endParaRPr lang="ru-RU" sz="2400" dirty="0">
              <a:solidFill>
                <a:srgbClr val="C0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838200" y="2819400"/>
            <a:ext cx="7772400" cy="2133600"/>
          </a:xfrm>
        </p:spPr>
        <p:txBody>
          <a:bodyPr>
            <a:normAutofit/>
          </a:bodyPr>
          <a:lstStyle/>
          <a:p>
            <a:pPr algn="just"/>
            <a:r>
              <a:rPr lang="ru-RU" sz="2000" dirty="0" smtClean="0">
                <a:solidFill>
                  <a:schemeClr val="tx1"/>
                </a:solidFill>
                <a:latin typeface="Times New Roman"/>
                <a:cs typeface="Times New Roman"/>
              </a:rPr>
              <a:t>	</a:t>
            </a:r>
          </a:p>
          <a:p>
            <a:pPr algn="just"/>
            <a:r>
              <a:rPr lang="ru-RU" sz="2000" dirty="0" smtClean="0">
                <a:solidFill>
                  <a:schemeClr val="tx1"/>
                </a:solidFill>
                <a:latin typeface="Times New Roman"/>
                <a:cs typeface="Times New Roman"/>
              </a:rPr>
              <a:t>Сегодня очень важно знать, что в жизни всегда есть место подвигу, что рядом с тобой живут твои ровесники, которые в любую минуту придут на помощь.</a:t>
            </a:r>
          </a:p>
          <a:p>
            <a:pPr algn="just"/>
            <a:r>
              <a:rPr lang="ru-RU" sz="2000" dirty="0" smtClean="0">
                <a:solidFill>
                  <a:schemeClr val="tx1"/>
                </a:solidFill>
                <a:latin typeface="Times New Roman"/>
                <a:cs typeface="Times New Roman"/>
              </a:rPr>
              <a:t>Сегодня вы услышите подлинные  истории о детях-героях нашего времени. </a:t>
            </a:r>
            <a:endParaRPr lang="ru-RU" sz="2000" dirty="0">
              <a:solidFill>
                <a:schemeClr val="tx1"/>
              </a:solidFill>
              <a:latin typeface="Times New Roman"/>
              <a:cs typeface="Times New Roman"/>
            </a:endParaRPr>
          </a:p>
        </p:txBody>
      </p:sp>
      <p:pic>
        <p:nvPicPr>
          <p:cNvPr id="4" name="Рисунок 3" descr="2_Flat_logo_on_transparent_284x65.png"/>
          <p:cNvPicPr>
            <a:picLocks noChangeAspect="1"/>
          </p:cNvPicPr>
          <p:nvPr/>
        </p:nvPicPr>
        <p:blipFill>
          <a:blip r:embed="rId2"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8" name="Picture 12" descr="Картинки по запросу флаг россии"/>
          <p:cNvPicPr>
            <a:picLocks noChangeAspect="1" noChangeArrowheads="1"/>
          </p:cNvPicPr>
          <p:nvPr/>
        </p:nvPicPr>
        <p:blipFill>
          <a:blip r:embed="rId4" cstate="print"/>
          <a:srcRect/>
          <a:stretch>
            <a:fillRect/>
          </a:stretch>
        </p:blipFill>
        <p:spPr bwMode="auto">
          <a:xfrm>
            <a:off x="381000" y="0"/>
            <a:ext cx="8534400" cy="1524001"/>
          </a:xfrm>
          <a:prstGeom prst="rect">
            <a:avLst/>
          </a:prstGeom>
          <a:noFill/>
        </p:spPr>
      </p:pic>
      <p:pic>
        <p:nvPicPr>
          <p:cNvPr id="4" name="Военные песни - От героев былых времён (mp3cut.net).mp3">
            <a:hlinkClick r:id="" action="ppaction://media"/>
          </p:cNvPr>
          <p:cNvPicPr>
            <a:picLocks noGrp="1" noRot="1" noChangeAspect="1"/>
          </p:cNvPicPr>
          <p:nvPr>
            <p:ph idx="1"/>
            <a:audioFile r:link="rId1"/>
          </p:nvPr>
        </p:nvPicPr>
        <p:blipFill>
          <a:blip r:embed="rId5" cstate="print"/>
          <a:stretch>
            <a:fillRect/>
          </a:stretch>
        </p:blipFill>
        <p:spPr>
          <a:xfrm>
            <a:off x="4419600" y="3709988"/>
            <a:ext cx="304800" cy="304800"/>
          </a:xfrm>
          <a:prstGeom prst="rect">
            <a:avLst/>
          </a:prstGeom>
        </p:spPr>
      </p:pic>
      <p:pic>
        <p:nvPicPr>
          <p:cNvPr id="9" name="U6ibUyChQM0HtQbMeGdYBXh8AF5z78g5_1_1.mp4">
            <a:hlinkClick r:id="" action="ppaction://media"/>
          </p:cNvPr>
          <p:cNvPicPr>
            <a:picLocks noRot="1" noChangeAspect="1"/>
          </p:cNvPicPr>
          <p:nvPr>
            <a:videoFile r:link="rId2"/>
          </p:nvPr>
        </p:nvPicPr>
        <p:blipFill>
          <a:blip r:embed="rId6" cstate="print"/>
          <a:stretch>
            <a:fillRect/>
          </a:stretch>
        </p:blipFill>
        <p:spPr>
          <a:xfrm>
            <a:off x="457200" y="1676400"/>
            <a:ext cx="8229600" cy="6172200"/>
          </a:xfrm>
          <a:prstGeom prst="rect">
            <a:avLst/>
          </a:prstGeom>
        </p:spPr>
      </p:pic>
      <p:sp>
        <p:nvSpPr>
          <p:cNvPr id="10" name="Прямоугольник 9"/>
          <p:cNvSpPr/>
          <p:nvPr/>
        </p:nvSpPr>
        <p:spPr>
          <a:xfrm>
            <a:off x="533400" y="457200"/>
            <a:ext cx="8077200" cy="1077218"/>
          </a:xfrm>
          <a:prstGeom prst="rect">
            <a:avLst/>
          </a:prstGeom>
        </p:spPr>
        <p:txBody>
          <a:bodyPr wrap="square">
            <a:spAutoFit/>
          </a:bodyPr>
          <a:lstStyle/>
          <a:p>
            <a:pPr algn="ctr" fontAlgn="base"/>
            <a:r>
              <a:rPr lang="ru-RU" sz="3200" b="1" dirty="0" smtClean="0">
                <a:solidFill>
                  <a:srgbClr val="FFFF00"/>
                </a:solidFill>
              </a:rPr>
              <a:t>Церемония награждения в Совете Федерации детей-героев</a:t>
            </a:r>
            <a:endParaRPr lang="ru-RU" sz="3200" b="1" dirty="0">
              <a:solidFill>
                <a:srgbClr val="FFFF00"/>
              </a:solidFill>
            </a:endParaRPr>
          </a:p>
        </p:txBody>
      </p:sp>
      <p:pic>
        <p:nvPicPr>
          <p:cNvPr id="6" name="Рисунок 5" descr="2_Flat_logo_on_transparent_284x65.png"/>
          <p:cNvPicPr>
            <a:picLocks noChangeAspect="1"/>
          </p:cNvPicPr>
          <p:nvPr/>
        </p:nvPicPr>
        <p:blipFill>
          <a:blip r:embed="rId7"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957" fill="hold"/>
                                        <p:tgtEl>
                                          <p:spTgt spid="4"/>
                                        </p:tgtEl>
                                      </p:cBhvr>
                                    </p:cmd>
                                  </p:childTnLst>
                                </p:cTn>
                              </p:par>
                              <p:par>
                                <p:cTn id="7" presetID="1" presetClass="mediacall" presetSubtype="0" fill="hold" nodeType="withEffect">
                                  <p:stCondLst>
                                    <p:cond delay="0"/>
                                  </p:stCondLst>
                                  <p:childTnLst>
                                    <p:cmd type="call" cmd="playFrom(0.0)">
                                      <p:cBhvr>
                                        <p:cTn id="8"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9"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video>
              <p:cMediaNode>
                <p:cTn id="10" fill="hold" display="0">
                  <p:stCondLst>
                    <p:cond delay="indefinite"/>
                  </p:stCondLst>
                  <p:endCondLst>
                    <p:cond evt="onNext" delay="0">
                      <p:tgtEl>
                        <p:sldTgt/>
                      </p:tgtEl>
                    </p:cond>
                    <p:cond evt="onPrev" delay="0">
                      <p:tgtEl>
                        <p:sldTgt/>
                      </p:tgtEl>
                    </p:cond>
                  </p:endCondLst>
                </p:cTn>
                <p:tgtEl>
                  <p:spTgt spid="9"/>
                </p:tgtEl>
              </p:cMediaNode>
            </p:video>
            <p:seq concurrent="1" nextAc="seek">
              <p:cTn id="11" restart="whenNotActive" fill="hold" evtFilter="cancelBubble" nodeType="interactiveSeq">
                <p:stCondLst>
                  <p:cond evt="onClick" delay="0">
                    <p:tgtEl>
                      <p:spTgt spid="9"/>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191000" y="2438400"/>
            <a:ext cx="4495800" cy="4038600"/>
          </a:xfrm>
        </p:spPr>
        <p:txBody>
          <a:bodyPr>
            <a:normAutofit fontScale="70000" lnSpcReduction="20000"/>
          </a:bodyPr>
          <a:lstStyle/>
          <a:p>
            <a:r>
              <a:rPr lang="ru-RU" dirty="0" smtClean="0"/>
              <a:t>Самый юным героем России является семилетний мальчик Женя Табаков. Женя был первым ребёнком, удостоенным этой высокой награды, Орден Мужества. К сожалению, посмертно.  Женя погиб, защищая свою 12-летнюю сестру от преступника, ворвавшегося в их квартиру. Сестра спаслась, а Женя умер от ножевых ранений, нанесенных изувером.</a:t>
            </a:r>
          </a:p>
          <a:p>
            <a:endParaRPr lang="ru-RU" dirty="0"/>
          </a:p>
        </p:txBody>
      </p:sp>
      <p:pic>
        <p:nvPicPr>
          <p:cNvPr id="4" name="Объект 9" descr="Женя Табаков"/>
          <p:cNvPicPr>
            <a:picLocks/>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3400" y="2492896"/>
            <a:ext cx="3581400" cy="284110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Заголовок 4"/>
          <p:cNvSpPr txBox="1">
            <a:spLocks/>
          </p:cNvSpPr>
          <p:nvPr/>
        </p:nvSpPr>
        <p:spPr>
          <a:xfrm>
            <a:off x="533400" y="1447800"/>
            <a:ext cx="82296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tx1"/>
                </a:solidFill>
                <a:effectLst/>
                <a:uLnTx/>
                <a:uFillTx/>
                <a:latin typeface="+mj-lt"/>
                <a:ea typeface="+mj-ea"/>
                <a:cs typeface="+mj-cs"/>
              </a:rPr>
              <a:t>Герой нашего времени</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r>
              <a:rPr kumimoji="0" lang="ru-RU" sz="4400" b="1" i="0" u="none" strike="noStrike" kern="1200" cap="all" spc="0" normalizeH="0" baseline="0" noProof="0" dirty="0" smtClean="0">
                <a:ln>
                  <a:noFill/>
                </a:ln>
                <a:solidFill>
                  <a:schemeClr val="accent6">
                    <a:lumMod val="75000"/>
                  </a:schemeClr>
                </a:solidFill>
                <a:effectLst>
                  <a:reflection blurRad="12700" stA="28000" endPos="45000" dist="1003" dir="5400000" sy="-100000" algn="bl"/>
                </a:effectLst>
                <a:uLnTx/>
                <a:uFillTx/>
                <a:latin typeface="+mj-lt"/>
                <a:ea typeface="+mj-ea"/>
                <a:cs typeface="+mj-cs"/>
              </a:rPr>
              <a:t>ЖЕНЯ ТАБАКОВ</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438400" y="2332037"/>
            <a:ext cx="4114800" cy="4525963"/>
          </a:xfrm>
        </p:spPr>
        <p:txBody>
          <a:bodyPr>
            <a:normAutofit fontScale="77500" lnSpcReduction="20000"/>
          </a:bodyPr>
          <a:lstStyle/>
          <a:p>
            <a:pPr>
              <a:buNone/>
            </a:pPr>
            <a:r>
              <a:rPr lang="ru-RU" dirty="0" smtClean="0"/>
              <a:t>     </a:t>
            </a:r>
            <a:r>
              <a:rPr lang="ru-RU" sz="3100" dirty="0" smtClean="0"/>
              <a:t>Жениным именем названа школа, в которой он учился, а имя его навечно внесено в списки учащихся. В вестибюле, на самом видном месте, висит мемориальная доска с его именем. И даже парта, за которой сидел Женя, названа в его честь. А во дворе школы стоит памятник Жене </a:t>
            </a:r>
            <a:r>
              <a:rPr lang="ru-RU" sz="3100" dirty="0" err="1" smtClean="0"/>
              <a:t>Табакову</a:t>
            </a:r>
            <a:r>
              <a:rPr lang="ru-RU" sz="3100" dirty="0" smtClean="0"/>
              <a:t>. Мальчик, отгоняющий коршуна от голубки. </a:t>
            </a:r>
          </a:p>
          <a:p>
            <a:endParaRPr lang="ru-RU" dirty="0"/>
          </a:p>
        </p:txBody>
      </p:sp>
      <p:grpSp>
        <p:nvGrpSpPr>
          <p:cNvPr id="8" name="Группа 7"/>
          <p:cNvGrpSpPr/>
          <p:nvPr/>
        </p:nvGrpSpPr>
        <p:grpSpPr>
          <a:xfrm>
            <a:off x="685800" y="2971800"/>
            <a:ext cx="7848600" cy="3352800"/>
            <a:chOff x="609600" y="2971800"/>
            <a:chExt cx="7848600" cy="3352800"/>
          </a:xfrm>
        </p:grpSpPr>
        <p:pic>
          <p:nvPicPr>
            <p:cNvPr id="4" name="Объект 6" descr="Могила Жени Табакова"/>
            <p:cNvPicPr>
              <a:picLocks/>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9600" y="2971800"/>
              <a:ext cx="2057400" cy="3352800"/>
            </a:xfrm>
            <a:prstGeom prst="rect">
              <a:avLst/>
            </a:prstGeom>
            <a:ln>
              <a:noFill/>
            </a:ln>
            <a:effectLst>
              <a:softEdge rad="112500"/>
            </a:effectLst>
          </p:spPr>
        </p:pic>
        <p:pic>
          <p:nvPicPr>
            <p:cNvPr id="5" name="Объект 5" descr="Памятник Жене Табакову"/>
            <p:cNvPicPr>
              <a:picLocks/>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53200" y="3124200"/>
              <a:ext cx="1905000" cy="3200400"/>
            </a:xfrm>
            <a:prstGeom prst="rect">
              <a:avLst/>
            </a:prstGeom>
            <a:ln>
              <a:noFill/>
            </a:ln>
            <a:effectLst>
              <a:softEdge rad="112500"/>
            </a:effectLst>
          </p:spPr>
        </p:pic>
      </p:grpSp>
      <p:sp>
        <p:nvSpPr>
          <p:cNvPr id="7" name="Заголовок 4"/>
          <p:cNvSpPr txBox="1">
            <a:spLocks/>
          </p:cNvSpPr>
          <p:nvPr/>
        </p:nvSpPr>
        <p:spPr>
          <a:xfrm>
            <a:off x="533400" y="1371600"/>
            <a:ext cx="82296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tx1"/>
                </a:solidFill>
                <a:effectLst/>
                <a:uLnTx/>
                <a:uFillTx/>
                <a:latin typeface="+mj-lt"/>
                <a:ea typeface="+mj-ea"/>
                <a:cs typeface="+mj-cs"/>
              </a:rPr>
              <a:t>Герой нашего времени</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r>
              <a:rPr kumimoji="0" lang="ru-RU" sz="4400" b="1" i="0" u="none" strike="noStrike" kern="1200" cap="all" spc="0" normalizeH="0" baseline="0" noProof="0" dirty="0" smtClean="0">
                <a:ln>
                  <a:noFill/>
                </a:ln>
                <a:solidFill>
                  <a:schemeClr val="accent6">
                    <a:lumMod val="75000"/>
                  </a:schemeClr>
                </a:solidFill>
                <a:effectLst>
                  <a:reflection blurRad="12700" stA="28000" endPos="45000" dist="1003" dir="5400000" sy="-100000" algn="bl"/>
                </a:effectLst>
                <a:uLnTx/>
                <a:uFillTx/>
                <a:latin typeface="+mj-lt"/>
                <a:ea typeface="+mj-ea"/>
                <a:cs typeface="+mj-cs"/>
              </a:rPr>
              <a:t>ЖЕНЯ ТАБАКОВ</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4338" name="Picture 2" descr="http://x-lines.ru/letters/i/cyrillicscript/0615/dd2235/28/1/4nqpdn3y4n37bxstodemjwfa4n6pdyqtthopdysoz5emdwf64nh1aego15emmwf74g81n.png"/>
          <p:cNvPicPr>
            <a:picLocks noChangeAspect="1" noChangeArrowheads="1"/>
          </p:cNvPicPr>
          <p:nvPr/>
        </p:nvPicPr>
        <p:blipFill>
          <a:blip r:embed="rId4" cstate="print"/>
          <a:srcRect/>
          <a:stretch>
            <a:fillRect/>
          </a:stretch>
        </p:blipFill>
        <p:spPr bwMode="auto">
          <a:xfrm>
            <a:off x="457200" y="4876800"/>
            <a:ext cx="8441871" cy="1371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00417 0.04444 L -0.00417 -0.28889 " pathEditMode="relative" rAng="0" ptsTypes="AA">
                                      <p:cBhvr>
                                        <p:cTn id="6" dur="2000" fill="hold"/>
                                        <p:tgtEl>
                                          <p:spTgt spid="8"/>
                                        </p:tgtEl>
                                        <p:attrNameLst>
                                          <p:attrName>ppt_x</p:attrName>
                                          <p:attrName>ppt_y</p:attrName>
                                        </p:attrNameLst>
                                      </p:cBhvr>
                                      <p:rCtr x="0" y="-167"/>
                                    </p:animMotion>
                                  </p:childTnLst>
                                </p:cTn>
                              </p:par>
                              <p:par>
                                <p:cTn id="7" presetID="10" presetClass="exit" presetSubtype="0" fill="hold" grpId="0" nodeType="withEffect">
                                  <p:stCondLst>
                                    <p:cond delay="0"/>
                                  </p:stCondLst>
                                  <p:childTnLst>
                                    <p:animEffect transition="out" filter="fade">
                                      <p:cBhvr>
                                        <p:cTn id="8" dur="2000"/>
                                        <p:tgtEl>
                                          <p:spTgt spid="3">
                                            <p:txEl>
                                              <p:pRg st="0" end="0"/>
                                            </p:txEl>
                                          </p:spTgt>
                                        </p:tgtEl>
                                      </p:cBhvr>
                                    </p:animEffect>
                                    <p:set>
                                      <p:cBhvr>
                                        <p:cTn id="9" dur="1" fill="hold">
                                          <p:stCondLst>
                                            <p:cond delay="1999"/>
                                          </p:stCondLst>
                                        </p:cTn>
                                        <p:tgtEl>
                                          <p:spTgt spid="3">
                                            <p:txEl>
                                              <p:pRg st="0" end="0"/>
                                            </p:txEl>
                                          </p:spTgt>
                                        </p:tgtEl>
                                        <p:attrNameLst>
                                          <p:attrName>style.visibility</p:attrName>
                                        </p:attrNameLst>
                                      </p:cBhvr>
                                      <p:to>
                                        <p:strVal val="hidden"/>
                                      </p:to>
                                    </p:set>
                                  </p:childTnLst>
                                </p:cTn>
                              </p:par>
                            </p:childTnLst>
                          </p:cTn>
                        </p:par>
                        <p:par>
                          <p:cTn id="10" fill="hold">
                            <p:stCondLst>
                              <p:cond delay="2000"/>
                            </p:stCondLst>
                            <p:childTnLst>
                              <p:par>
                                <p:cTn id="11" presetID="1" presetClass="entr" presetSubtype="0" fill="hold" nodeType="afterEffect">
                                  <p:stCondLst>
                                    <p:cond delay="0"/>
                                  </p:stCondLst>
                                  <p:childTnLst>
                                    <p:set>
                                      <p:cBhvr>
                                        <p:cTn id="12" dur="1" fill="hold">
                                          <p:stCondLst>
                                            <p:cond delay="0"/>
                                          </p:stCondLst>
                                        </p:cTn>
                                        <p:tgtEl>
                                          <p:spTgt spid="143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a:xfrm>
            <a:off x="2819400" y="1447800"/>
            <a:ext cx="5867400" cy="4807470"/>
          </a:xfrm>
          <a:prstGeom prst="rect">
            <a:avLst/>
          </a:prstGeom>
        </p:spPr>
        <p:txBody>
          <a:bodyPr wrap="square">
            <a:spAutoFit/>
          </a:bodyPr>
          <a:lstStyle/>
          <a:p>
            <a:pPr>
              <a:buNone/>
            </a:pPr>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Геро́й</a:t>
            </a:r>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Росси́йской</a:t>
            </a:r>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8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Федера́ции</a:t>
            </a:r>
            <a:r>
              <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sz="2800" dirty="0" smtClean="0"/>
              <a:t>—</a:t>
            </a:r>
            <a:r>
              <a:rPr lang="ru-RU" sz="2400" dirty="0" smtClean="0"/>
              <a:t>государственная награда, звание, которое присваивают людям, проявившим героизм и мужество в защите своего народа и своей Родины. Медаль «Золотая Звезда» является знаком особого отличия обладателей этого высокого звания.</a:t>
            </a:r>
          </a:p>
          <a:p>
            <a:pPr>
              <a:buNone/>
            </a:pPr>
            <a:r>
              <a:rPr lang="ru-RU" sz="2400" dirty="0" smtClean="0"/>
              <a:t>      На 2014 год 1013 человек были награждены этой наградой, 463 из них – посмертно. </a:t>
            </a:r>
          </a:p>
          <a:p>
            <a:pPr>
              <a:buNone/>
            </a:pPr>
            <a:endParaRPr lang="ru-RU" sz="2800" dirty="0"/>
          </a:p>
        </p:txBody>
      </p:sp>
      <p:pic>
        <p:nvPicPr>
          <p:cNvPr id="32770" name="Picture 2" descr="Картинки по запросу медаль золотая звезда"/>
          <p:cNvPicPr>
            <a:picLocks noChangeAspect="1" noChangeArrowheads="1"/>
          </p:cNvPicPr>
          <p:nvPr/>
        </p:nvPicPr>
        <p:blipFill>
          <a:blip r:embed="rId2" cstate="print"/>
          <a:srcRect/>
          <a:stretch>
            <a:fillRect/>
          </a:stretch>
        </p:blipFill>
        <p:spPr bwMode="auto">
          <a:xfrm>
            <a:off x="685800" y="1752600"/>
            <a:ext cx="2286000" cy="4442461"/>
          </a:xfrm>
          <a:prstGeom prst="rect">
            <a:avLst/>
          </a:prstGeom>
          <a:noFill/>
        </p:spPr>
      </p:pic>
      <p:pic>
        <p:nvPicPr>
          <p:cNvPr id="5" name="Рисунок 4"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352800" y="2332037"/>
            <a:ext cx="5334000" cy="4525963"/>
          </a:xfrm>
        </p:spPr>
        <p:txBody>
          <a:bodyPr>
            <a:normAutofit fontScale="85000" lnSpcReduction="20000"/>
          </a:bodyPr>
          <a:lstStyle/>
          <a:p>
            <a:pPr>
              <a:buNone/>
            </a:pPr>
            <a:r>
              <a:rPr lang="ru-RU" dirty="0" smtClean="0"/>
              <a:t>    12-тилетний подросток, житель г. Набережные Челны, отдал свою жизнь, спасая 9-тилетнего школьника, пораженного электрическим током и без сознания упавшего в фонтан. Данил единственный из окружающих пришёл на помощь и спас мальчика, но сам погиб от сильнейшего электрического разряда.                                                     Трагедия произошла 5 мая 2012 года.          </a:t>
            </a:r>
          </a:p>
          <a:p>
            <a:endParaRPr lang="ru-RU" dirty="0"/>
          </a:p>
        </p:txBody>
      </p:sp>
      <p:pic>
        <p:nvPicPr>
          <p:cNvPr id="4" name="Объект 5" descr="Данил Садыков 2"/>
          <p:cNvPicPr>
            <a:picLocks/>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9600" y="2971800"/>
            <a:ext cx="2819400" cy="318083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Заголовок 4"/>
          <p:cNvSpPr txBox="1">
            <a:spLocks/>
          </p:cNvSpPr>
          <p:nvPr/>
        </p:nvSpPr>
        <p:spPr>
          <a:xfrm>
            <a:off x="609600" y="1524000"/>
            <a:ext cx="82296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tx1"/>
                </a:solidFill>
                <a:effectLst/>
                <a:uLnTx/>
                <a:uFillTx/>
                <a:latin typeface="+mj-lt"/>
                <a:ea typeface="+mj-ea"/>
                <a:cs typeface="+mj-cs"/>
              </a:rPr>
              <a:t>Герой нашего времени</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r>
              <a:rPr kumimoji="0" lang="ru-RU" sz="4400" b="1" i="0" u="none" strike="noStrike" kern="1200" cap="all" spc="0" normalizeH="0" baseline="0" noProof="0" dirty="0" smtClean="0">
                <a:ln>
                  <a:noFill/>
                </a:ln>
                <a:solidFill>
                  <a:schemeClr val="accent6">
                    <a:lumMod val="75000"/>
                  </a:schemeClr>
                </a:solidFill>
                <a:effectLst>
                  <a:reflection blurRad="12700" stA="28000" endPos="45000" dist="1003" dir="5400000" sy="-100000" algn="bl"/>
                </a:effectLst>
                <a:uLnTx/>
                <a:uFillTx/>
                <a:latin typeface="+mj-lt"/>
                <a:ea typeface="+mj-ea"/>
                <a:cs typeface="+mj-cs"/>
              </a:rPr>
              <a:t>ДАНИЛ САДЫКОВ</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3733800" y="2514600"/>
            <a:ext cx="4953000" cy="3611563"/>
          </a:xfrm>
        </p:spPr>
        <p:txBody>
          <a:bodyPr>
            <a:normAutofit fontScale="92500" lnSpcReduction="20000"/>
          </a:bodyPr>
          <a:lstStyle/>
          <a:p>
            <a:pPr>
              <a:buNone/>
            </a:pPr>
            <a:r>
              <a:rPr lang="ru-RU" dirty="0" smtClean="0"/>
              <a:t>    За проявленное мужество и самоотверженность Данил Садыков награждён Орденом Мужества. Посмертно.                                                 Героя похоронили в родном городе на Орловском кладбище, на аллее Славы. </a:t>
            </a:r>
            <a:endParaRPr lang="ru-RU" dirty="0"/>
          </a:p>
        </p:txBody>
      </p:sp>
      <p:pic>
        <p:nvPicPr>
          <p:cNvPr id="4" name="Объект 5" descr="Могила Данила Садыкова"/>
          <p:cNvPicPr>
            <a:picLocks/>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200" y="2667000"/>
            <a:ext cx="2438400" cy="3429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2292" name="Picture 4" descr="http://x-lines.ru/letters/i/cyrillicscript/0615/dd2235/28/1/4nqpdn3y4n37bxstodemjwfa4n6pdyqtthopdysoz5emdwf64nh1aego1uembwf74nhpbq3b.png"/>
          <p:cNvPicPr>
            <a:picLocks noChangeAspect="1" noChangeArrowheads="1"/>
          </p:cNvPicPr>
          <p:nvPr/>
        </p:nvPicPr>
        <p:blipFill>
          <a:blip r:embed="rId3" cstate="print"/>
          <a:srcRect/>
          <a:stretch>
            <a:fillRect/>
          </a:stretch>
        </p:blipFill>
        <p:spPr bwMode="auto">
          <a:xfrm>
            <a:off x="533400" y="4876800"/>
            <a:ext cx="8128635" cy="1295400"/>
          </a:xfrm>
          <a:prstGeom prst="rect">
            <a:avLst/>
          </a:prstGeom>
          <a:noFill/>
        </p:spPr>
      </p:pic>
      <p:sp>
        <p:nvSpPr>
          <p:cNvPr id="7" name="Заголовок 4"/>
          <p:cNvSpPr txBox="1">
            <a:spLocks/>
          </p:cNvSpPr>
          <p:nvPr/>
        </p:nvSpPr>
        <p:spPr>
          <a:xfrm>
            <a:off x="609600" y="1447800"/>
            <a:ext cx="82296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chemeClr val="tx1"/>
                </a:solidFill>
                <a:effectLst/>
                <a:uLnTx/>
                <a:uFillTx/>
                <a:latin typeface="+mj-lt"/>
                <a:ea typeface="+mj-ea"/>
                <a:cs typeface="+mj-cs"/>
              </a:rPr>
              <a:t>Герой нашего времени</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r>
              <a:rPr kumimoji="0" lang="ru-RU" sz="4400" b="1" i="0" u="none" strike="noStrike" kern="1200" cap="all" spc="0" normalizeH="0" baseline="0" noProof="0" dirty="0" smtClean="0">
                <a:ln>
                  <a:noFill/>
                </a:ln>
                <a:solidFill>
                  <a:schemeClr val="accent6">
                    <a:lumMod val="75000"/>
                  </a:schemeClr>
                </a:solidFill>
                <a:effectLst>
                  <a:reflection blurRad="12700" stA="28000" endPos="45000" dist="1003" dir="5400000" sy="-100000" algn="bl"/>
                </a:effectLst>
                <a:uLnTx/>
                <a:uFillTx/>
                <a:latin typeface="+mj-lt"/>
                <a:ea typeface="+mj-ea"/>
                <a:cs typeface="+mj-cs"/>
              </a:rPr>
              <a:t>ДАНИЛ САДЫКОВ</a:t>
            </a:r>
            <a:r>
              <a:rPr kumimoji="0" lang="ru-RU" sz="4400" b="0" i="0" u="none" strike="noStrike" kern="1200" cap="none" spc="0" normalizeH="0" baseline="0" noProof="0" dirty="0" smtClean="0">
                <a:ln>
                  <a:noFill/>
                </a:ln>
                <a:solidFill>
                  <a:schemeClr val="tx1"/>
                </a:solidFill>
                <a:effectLst/>
                <a:uLnTx/>
                <a:uFillTx/>
                <a:latin typeface="+mj-lt"/>
                <a:ea typeface="+mj-ea"/>
                <a:cs typeface="+mj-cs"/>
              </a:rPr>
              <a:t/>
            </a:r>
            <a:br>
              <a:rPr kumimoji="0" lang="ru-RU" sz="4400" b="0" i="0" u="none" strike="noStrike" kern="1200" cap="none" spc="0" normalizeH="0" baseline="0" noProof="0" dirty="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3.33333E-6 -4.44444E-6 L 3.33333E-6 -0.22222 " pathEditMode="relative" rAng="0" ptsTypes="AA">
                                      <p:cBhvr>
                                        <p:cTn id="6" dur="2000" fill="hold"/>
                                        <p:tgtEl>
                                          <p:spTgt spid="4"/>
                                        </p:tgtEl>
                                        <p:attrNameLst>
                                          <p:attrName>ppt_x</p:attrName>
                                          <p:attrName>ppt_y</p:attrName>
                                        </p:attrNameLst>
                                      </p:cBhvr>
                                      <p:rCtr x="0" y="-111"/>
                                    </p:animMotion>
                                  </p:childTnLst>
                                </p:cTn>
                              </p:par>
                              <p:par>
                                <p:cTn id="7" presetID="63" presetClass="path" presetSubtype="0" accel="50000" decel="50000" fill="hold" grpId="0" nodeType="withEffect">
                                  <p:stCondLst>
                                    <p:cond delay="0"/>
                                  </p:stCondLst>
                                  <p:childTnLst>
                                    <p:animMotion origin="layout" path="M 3.33333E-6 -4.44444E-6 L 0.13333 -0.00555 " pathEditMode="relative" rAng="0" ptsTypes="AA">
                                      <p:cBhvr>
                                        <p:cTn id="8" dur="2000" fill="hold"/>
                                        <p:tgtEl>
                                          <p:spTgt spid="7"/>
                                        </p:tgtEl>
                                        <p:attrNameLst>
                                          <p:attrName>ppt_x</p:attrName>
                                          <p:attrName>ppt_y</p:attrName>
                                        </p:attrNameLst>
                                      </p:cBhvr>
                                      <p:rCtr x="67" y="-3"/>
                                    </p:animMotion>
                                  </p:childTnLst>
                                </p:cTn>
                              </p:par>
                              <p:par>
                                <p:cTn id="9" presetID="10" presetClass="exit" presetSubtype="0" fill="hold" grpId="0" nodeType="withEffect">
                                  <p:stCondLst>
                                    <p:cond delay="0"/>
                                  </p:stCondLst>
                                  <p:childTnLst>
                                    <p:animEffect transition="out" filter="fade">
                                      <p:cBhvr>
                                        <p:cTn id="10" dur="2000"/>
                                        <p:tgtEl>
                                          <p:spTgt spid="3">
                                            <p:txEl>
                                              <p:pRg st="0" end="0"/>
                                            </p:txEl>
                                          </p:spTgt>
                                        </p:tgtEl>
                                      </p:cBhvr>
                                    </p:animEffect>
                                    <p:set>
                                      <p:cBhvr>
                                        <p:cTn id="11" dur="1" fill="hold">
                                          <p:stCondLst>
                                            <p:cond delay="1999"/>
                                          </p:stCondLst>
                                        </p:cTn>
                                        <p:tgtEl>
                                          <p:spTgt spid="3">
                                            <p:txEl>
                                              <p:pRg st="0" end="0"/>
                                            </p:txEl>
                                          </p:spTgt>
                                        </p:tgtEl>
                                        <p:attrNameLst>
                                          <p:attrName>style.visibility</p:attrName>
                                        </p:attrNameLst>
                                      </p:cBhvr>
                                      <p:to>
                                        <p:strVal val="hidden"/>
                                      </p:to>
                                    </p:set>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122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descr="Картинки по запросу флаг россии"/>
          <p:cNvPicPr>
            <a:picLocks noChangeAspect="1" noChangeArrowheads="1"/>
          </p:cNvPicPr>
          <p:nvPr/>
        </p:nvPicPr>
        <p:blipFill>
          <a:blip r:embed="rId2" cstate="print"/>
          <a:srcRect/>
          <a:stretch>
            <a:fillRect/>
          </a:stretch>
        </p:blipFill>
        <p:spPr bwMode="auto">
          <a:xfrm>
            <a:off x="0" y="3886200"/>
            <a:ext cx="4343400" cy="3257550"/>
          </a:xfrm>
          <a:prstGeom prst="rect">
            <a:avLst/>
          </a:prstGeom>
          <a:noFill/>
        </p:spPr>
      </p:pic>
      <p:sp>
        <p:nvSpPr>
          <p:cNvPr id="2" name="Заголовок 1"/>
          <p:cNvSpPr>
            <a:spLocks noGrp="1"/>
          </p:cNvSpPr>
          <p:nvPr>
            <p:ph type="title"/>
          </p:nvPr>
        </p:nvSpPr>
        <p:spPr>
          <a:xfrm>
            <a:off x="1447800" y="4572000"/>
            <a:ext cx="1752600" cy="1295400"/>
          </a:xfrm>
        </p:spPr>
        <p:txBody>
          <a:bodyPr>
            <a:normAutofit/>
          </a:bodyPr>
          <a:lstStyle/>
          <a:p>
            <a:r>
              <a:rPr lang="ru-RU" sz="2400" b="1" dirty="0" smtClean="0">
                <a:solidFill>
                  <a:srgbClr val="FFFF00"/>
                </a:solidFill>
              </a:rPr>
              <a:t>Дима </a:t>
            </a:r>
            <a:br>
              <a:rPr lang="ru-RU" sz="2400" b="1" dirty="0" smtClean="0">
                <a:solidFill>
                  <a:srgbClr val="FFFF00"/>
                </a:solidFill>
              </a:rPr>
            </a:br>
            <a:r>
              <a:rPr lang="ru-RU" sz="2400" b="1" dirty="0" smtClean="0">
                <a:solidFill>
                  <a:srgbClr val="FFFF00"/>
                </a:solidFill>
              </a:rPr>
              <a:t>Некрасов</a:t>
            </a:r>
            <a:endParaRPr lang="ru-RU" sz="2400" b="1" dirty="0">
              <a:solidFill>
                <a:srgbClr val="FFFF00"/>
              </a:solidFill>
              <a:latin typeface="Times New Roman" pitchFamily="18" charset="0"/>
              <a:cs typeface="Times New Roman" pitchFamily="18" charset="0"/>
            </a:endParaRPr>
          </a:p>
        </p:txBody>
      </p:sp>
      <p:sp>
        <p:nvSpPr>
          <p:cNvPr id="5" name="Прямоугольник 4"/>
          <p:cNvSpPr/>
          <p:nvPr/>
        </p:nvSpPr>
        <p:spPr>
          <a:xfrm>
            <a:off x="4648200" y="914400"/>
            <a:ext cx="4495800" cy="369332"/>
          </a:xfrm>
          <a:prstGeom prst="rect">
            <a:avLst/>
          </a:prstGeom>
        </p:spPr>
        <p:txBody>
          <a:bodyPr wrap="square">
            <a:spAutoFit/>
          </a:bodyPr>
          <a:lstStyle/>
          <a:p>
            <a:pPr algn="just"/>
            <a:r>
              <a:rPr lang="ru-RU" dirty="0" smtClean="0"/>
              <a:t>.</a:t>
            </a:r>
            <a:endParaRPr lang="ru-RU" dirty="0"/>
          </a:p>
        </p:txBody>
      </p:sp>
      <p:sp>
        <p:nvSpPr>
          <p:cNvPr id="6" name="Прямоугольник 5"/>
          <p:cNvSpPr/>
          <p:nvPr/>
        </p:nvSpPr>
        <p:spPr>
          <a:xfrm>
            <a:off x="533400" y="4572000"/>
            <a:ext cx="3962400" cy="338554"/>
          </a:xfrm>
          <a:prstGeom prst="rect">
            <a:avLst/>
          </a:prstGeom>
        </p:spPr>
        <p:txBody>
          <a:bodyPr wrap="square">
            <a:spAutoFit/>
          </a:bodyPr>
          <a:lstStyle/>
          <a:p>
            <a:pPr algn="just"/>
            <a:r>
              <a:rPr lang="ru-RU" sz="1600" dirty="0" smtClean="0">
                <a:latin typeface="Times New Roman" pitchFamily="18" charset="0"/>
                <a:cs typeface="Times New Roman" pitchFamily="18" charset="0"/>
              </a:rPr>
              <a:t>.</a:t>
            </a:r>
            <a:endParaRPr lang="ru-RU" sz="1600" dirty="0">
              <a:latin typeface="Times New Roman" pitchFamily="18" charset="0"/>
              <a:cs typeface="Times New Roman" pitchFamily="18" charset="0"/>
            </a:endParaRPr>
          </a:p>
        </p:txBody>
      </p:sp>
      <p:sp>
        <p:nvSpPr>
          <p:cNvPr id="8" name="Прямоугольник 7"/>
          <p:cNvSpPr/>
          <p:nvPr/>
        </p:nvSpPr>
        <p:spPr>
          <a:xfrm>
            <a:off x="3962400" y="1371600"/>
            <a:ext cx="4572000" cy="4801314"/>
          </a:xfrm>
          <a:prstGeom prst="rect">
            <a:avLst/>
          </a:prstGeom>
        </p:spPr>
        <p:txBody>
          <a:bodyPr wrap="square">
            <a:spAutoFit/>
          </a:bodyPr>
          <a:lstStyle/>
          <a:p>
            <a:r>
              <a:rPr lang="ru-RU" dirty="0" smtClean="0"/>
              <a:t>Дима Некрасов  - 10-летний  подросток из Перми, спасший жизни 17 человек. Мальчик первым почувствовал дым, проснулся и увидел пожар в комнате общежития, где гостил у своей матери-алкоголички. Была ночь, и все люди спокойно спали, не подозревая близкой беды. Спала и нетрезвая мама Димы, оставившая на кресле непотушенный окурок. Мальчик приложил огромные усилия, чтобы разбудить её  и жильцов ещё пяти комнат. Дима не покинул общежитие, пока не разбудил всех. А ведь он мог не успеть спастись!? Но мальчик об этом не думал. Его смелость, находчивость и человеколюбие может служить примером для нас</a:t>
            </a:r>
            <a:endParaRPr lang="ru-RU" dirty="0"/>
          </a:p>
        </p:txBody>
      </p:sp>
      <p:pic>
        <p:nvPicPr>
          <p:cNvPr id="12290" name="Picture 2" descr="http://s12.stc.all.kpcdn.net/share/i/4/1027204/wx1080.jpg"/>
          <p:cNvPicPr>
            <a:picLocks noGrp="1" noChangeAspect="1" noChangeArrowheads="1"/>
          </p:cNvPicPr>
          <p:nvPr>
            <p:ph idx="1"/>
          </p:nvPr>
        </p:nvPicPr>
        <p:blipFill>
          <a:blip r:embed="rId3" cstate="print"/>
          <a:srcRect/>
          <a:stretch>
            <a:fillRect/>
          </a:stretch>
        </p:blipFill>
        <p:spPr bwMode="auto">
          <a:xfrm>
            <a:off x="914400" y="1447800"/>
            <a:ext cx="2557645" cy="2590800"/>
          </a:xfrm>
          <a:prstGeom prst="rect">
            <a:avLst/>
          </a:prstGeom>
          <a:noFill/>
        </p:spPr>
      </p:pic>
      <p:pic>
        <p:nvPicPr>
          <p:cNvPr id="9" name="Рисунок 8"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pic>
        <p:nvPicPr>
          <p:cNvPr id="13" name="Picture 2" descr="http://x-lines.ru/letters/i/cyrillicscript/0615/dd2235/28/1/4nqpdn3y4n37bxstodemjwfa4n6pdyqtthopdysoz5emdwf64nh1aego1uemtwfh4nann.png"/>
          <p:cNvPicPr>
            <a:picLocks noChangeAspect="1" noChangeArrowheads="1"/>
          </p:cNvPicPr>
          <p:nvPr/>
        </p:nvPicPr>
        <p:blipFill>
          <a:blip r:embed="rId5" cstate="print"/>
          <a:srcRect/>
          <a:stretch>
            <a:fillRect/>
          </a:stretch>
        </p:blipFill>
        <p:spPr bwMode="auto">
          <a:xfrm>
            <a:off x="457200" y="4495800"/>
            <a:ext cx="8208913" cy="134572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8"/>
                                        </p:tgtEl>
                                      </p:cBhvr>
                                    </p:animEffect>
                                    <p:set>
                                      <p:cBhvr>
                                        <p:cTn id="7" dur="1" fill="hold">
                                          <p:stCondLst>
                                            <p:cond delay="1999"/>
                                          </p:stCondLst>
                                        </p:cTn>
                                        <p:tgtEl>
                                          <p:spTgt spid="8"/>
                                        </p:tgtEl>
                                        <p:attrNameLst>
                                          <p:attrName>style.visibility</p:attrName>
                                        </p:attrNameLst>
                                      </p:cBhvr>
                                      <p:to>
                                        <p:strVal val="hidden"/>
                                      </p:to>
                                    </p:set>
                                  </p:childTnLst>
                                </p:cTn>
                              </p:par>
                              <p:par>
                                <p:cTn id="8" presetID="56" presetClass="path" presetSubtype="0" accel="50000" decel="50000" fill="hold" nodeType="withEffect">
                                  <p:stCondLst>
                                    <p:cond delay="0"/>
                                  </p:stCondLst>
                                  <p:childTnLst>
                                    <p:animMotion origin="layout" path="M 0 3.33333E-6 L 0.42917 -0.38195 " pathEditMode="relative" rAng="0" ptsTypes="AA">
                                      <p:cBhvr>
                                        <p:cTn id="9" dur="2000" fill="hold"/>
                                        <p:tgtEl>
                                          <p:spTgt spid="12294"/>
                                        </p:tgtEl>
                                        <p:attrNameLst>
                                          <p:attrName>ppt_x</p:attrName>
                                          <p:attrName>ppt_y</p:attrName>
                                        </p:attrNameLst>
                                      </p:cBhvr>
                                      <p:rCtr x="215" y="-191"/>
                                    </p:animMotion>
                                  </p:childTnLst>
                                </p:cTn>
                              </p:par>
                              <p:par>
                                <p:cTn id="10" presetID="56" presetClass="path" presetSubtype="0" accel="50000" decel="50000" fill="hold" grpId="0" nodeType="withEffect">
                                  <p:stCondLst>
                                    <p:cond delay="0"/>
                                  </p:stCondLst>
                                  <p:childTnLst>
                                    <p:animMotion origin="layout" path="M 3.33333E-6 -1.11111E-6 L 0.42916 -0.38333 " pathEditMode="relative" rAng="0" ptsTypes="AA">
                                      <p:cBhvr>
                                        <p:cTn id="11" dur="2000" fill="hold"/>
                                        <p:tgtEl>
                                          <p:spTgt spid="2"/>
                                        </p:tgtEl>
                                        <p:attrNameLst>
                                          <p:attrName>ppt_x</p:attrName>
                                          <p:attrName>ppt_y</p:attrName>
                                        </p:attrNameLst>
                                      </p:cBhvr>
                                      <p:rCtr x="215" y="-192"/>
                                    </p:animMotion>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descr="Картинки по запросу флаг россии"/>
          <p:cNvPicPr>
            <a:picLocks noChangeAspect="1" noChangeArrowheads="1"/>
          </p:cNvPicPr>
          <p:nvPr/>
        </p:nvPicPr>
        <p:blipFill>
          <a:blip r:embed="rId2" cstate="print"/>
          <a:srcRect/>
          <a:stretch>
            <a:fillRect/>
          </a:stretch>
        </p:blipFill>
        <p:spPr bwMode="auto">
          <a:xfrm>
            <a:off x="0" y="3886200"/>
            <a:ext cx="4343400" cy="3257550"/>
          </a:xfrm>
          <a:prstGeom prst="rect">
            <a:avLst/>
          </a:prstGeom>
          <a:noFill/>
        </p:spPr>
      </p:pic>
      <p:sp>
        <p:nvSpPr>
          <p:cNvPr id="9" name="Прямоугольник 8"/>
          <p:cNvSpPr/>
          <p:nvPr/>
        </p:nvSpPr>
        <p:spPr>
          <a:xfrm>
            <a:off x="1143000" y="4800600"/>
            <a:ext cx="1981200" cy="830997"/>
          </a:xfrm>
          <a:prstGeom prst="rect">
            <a:avLst/>
          </a:prstGeom>
        </p:spPr>
        <p:txBody>
          <a:bodyPr wrap="square">
            <a:spAutoFit/>
          </a:bodyPr>
          <a:lstStyle/>
          <a:p>
            <a:pPr algn="ctr"/>
            <a:r>
              <a:rPr lang="ru-RU" sz="2400" b="1" dirty="0" smtClean="0">
                <a:solidFill>
                  <a:srgbClr val="FFFF00"/>
                </a:solidFill>
              </a:rPr>
              <a:t>Лена </a:t>
            </a:r>
            <a:r>
              <a:rPr lang="ru-RU" sz="2400" dirty="0" smtClean="0"/>
              <a:t> </a:t>
            </a:r>
          </a:p>
          <a:p>
            <a:pPr algn="ctr"/>
            <a:r>
              <a:rPr lang="ru-RU" sz="2400" b="1" dirty="0" err="1" smtClean="0">
                <a:solidFill>
                  <a:srgbClr val="FFFF00"/>
                </a:solidFill>
              </a:rPr>
              <a:t>Тюкавкина</a:t>
            </a:r>
            <a:endParaRPr lang="ru-RU" b="1" dirty="0">
              <a:latin typeface="Times New Roman"/>
              <a:cs typeface="Times New Roman"/>
            </a:endParaRPr>
          </a:p>
        </p:txBody>
      </p:sp>
      <p:pic>
        <p:nvPicPr>
          <p:cNvPr id="8194" name="Picture 2" descr=" Фото: Евгения ГУСЕВА"/>
          <p:cNvPicPr>
            <a:picLocks noChangeAspect="1" noChangeArrowheads="1"/>
          </p:cNvPicPr>
          <p:nvPr/>
        </p:nvPicPr>
        <p:blipFill>
          <a:blip r:embed="rId3" cstate="print"/>
          <a:srcRect/>
          <a:stretch>
            <a:fillRect/>
          </a:stretch>
        </p:blipFill>
        <p:spPr bwMode="auto">
          <a:xfrm>
            <a:off x="1219200" y="1676400"/>
            <a:ext cx="1905000" cy="2374194"/>
          </a:xfrm>
          <a:prstGeom prst="rect">
            <a:avLst/>
          </a:prstGeom>
          <a:noFill/>
        </p:spPr>
      </p:pic>
      <p:sp>
        <p:nvSpPr>
          <p:cNvPr id="8" name="Прямоугольник 7"/>
          <p:cNvSpPr/>
          <p:nvPr/>
        </p:nvSpPr>
        <p:spPr>
          <a:xfrm>
            <a:off x="3733800" y="1676400"/>
            <a:ext cx="4648200" cy="4893647"/>
          </a:xfrm>
          <a:prstGeom prst="rect">
            <a:avLst/>
          </a:prstGeom>
        </p:spPr>
        <p:txBody>
          <a:bodyPr wrap="square">
            <a:spAutoFit/>
          </a:bodyPr>
          <a:lstStyle/>
          <a:p>
            <a:r>
              <a:rPr lang="ru-RU" sz="2400" dirty="0" smtClean="0"/>
              <a:t>Лена </a:t>
            </a:r>
            <a:r>
              <a:rPr lang="ru-RU" sz="2400" dirty="0" err="1" smtClean="0"/>
              <a:t>Тюкавкина</a:t>
            </a:r>
            <a:r>
              <a:rPr lang="ru-RU" sz="2400" dirty="0" smtClean="0"/>
              <a:t> – маленькая , хрупкая 7-летняя девочка из Забайкальского края спасла из горящего дома своего младшего брата. Дети спокойно играли в комнате в тот момент, когда на кухне загорелся газовый баллон. Дедушка детей, находящийся там, не смог оказать помощь детям. Увидев пожар, Лена не растерялась. Она высунула из окна своего трёхлетнего братика и только потом вылезла сама. </a:t>
            </a:r>
            <a:endParaRPr lang="ru-RU" sz="2400" dirty="0"/>
          </a:p>
        </p:txBody>
      </p:sp>
      <p:pic>
        <p:nvPicPr>
          <p:cNvPr id="6" name="Рисунок 5"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pic>
        <p:nvPicPr>
          <p:cNvPr id="10242" name="Picture 2" descr="http://x-lines.ru/letters/i/cyrillicscript/0615/dd2235/28/1/4nqpdn3y4n37bxstodemjwfa4n6pdyqtthopdysoz5emdwf64nh1aegouxemmwf74nann.png"/>
          <p:cNvPicPr>
            <a:picLocks noChangeAspect="1" noChangeArrowheads="1"/>
          </p:cNvPicPr>
          <p:nvPr/>
        </p:nvPicPr>
        <p:blipFill>
          <a:blip r:embed="rId5" cstate="print"/>
          <a:srcRect/>
          <a:stretch>
            <a:fillRect/>
          </a:stretch>
        </p:blipFill>
        <p:spPr bwMode="auto">
          <a:xfrm>
            <a:off x="609600" y="4800600"/>
            <a:ext cx="8161020" cy="1295400"/>
          </a:xfrm>
          <a:prstGeom prst="rect">
            <a:avLst/>
          </a:prstGeom>
          <a:noFill/>
        </p:spPr>
      </p:pic>
    </p:spTree>
    <p:extLst>
      <p:ext uri="{BB962C8B-B14F-4D97-AF65-F5344CB8AC3E}">
        <p14:creationId xmlns:p14="http://schemas.microsoft.com/office/powerpoint/2010/main" xmlns="" val="4184911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0 3.33333E-6 L 0.4125 -0.34861 " pathEditMode="relative" rAng="0" ptsTypes="AA">
                                      <p:cBhvr>
                                        <p:cTn id="6" dur="2000" fill="hold"/>
                                        <p:tgtEl>
                                          <p:spTgt spid="10"/>
                                        </p:tgtEl>
                                        <p:attrNameLst>
                                          <p:attrName>ppt_x</p:attrName>
                                          <p:attrName>ppt_y</p:attrName>
                                        </p:attrNameLst>
                                      </p:cBhvr>
                                      <p:rCtr x="206" y="-174"/>
                                    </p:animMotion>
                                  </p:childTnLst>
                                </p:cTn>
                              </p:par>
                              <p:par>
                                <p:cTn id="7" presetID="56" presetClass="path" presetSubtype="0" accel="50000" decel="50000" fill="hold" grpId="0" nodeType="withEffect">
                                  <p:stCondLst>
                                    <p:cond delay="0"/>
                                  </p:stCondLst>
                                  <p:childTnLst>
                                    <p:animMotion origin="layout" path="M -3.33333E-6 3.33333E-6 L 0.40834 -0.34931 " pathEditMode="relative" rAng="0" ptsTypes="AA">
                                      <p:cBhvr>
                                        <p:cTn id="8" dur="2000" fill="hold"/>
                                        <p:tgtEl>
                                          <p:spTgt spid="9"/>
                                        </p:tgtEl>
                                        <p:attrNameLst>
                                          <p:attrName>ppt_x</p:attrName>
                                          <p:attrName>ppt_y</p:attrName>
                                        </p:attrNameLst>
                                      </p:cBhvr>
                                      <p:rCtr x="204" y="-175"/>
                                    </p:animMotion>
                                  </p:childTnLst>
                                </p:cTn>
                              </p:par>
                              <p:par>
                                <p:cTn id="9" presetID="10" presetClass="exit" presetSubtype="0" fill="hold" grpId="0" nodeType="withEffect">
                                  <p:stCondLst>
                                    <p:cond delay="0"/>
                                  </p:stCondLst>
                                  <p:childTnLst>
                                    <p:animEffect transition="out" filter="fade">
                                      <p:cBhvr>
                                        <p:cTn id="10" dur="2000"/>
                                        <p:tgtEl>
                                          <p:spTgt spid="8"/>
                                        </p:tgtEl>
                                      </p:cBhvr>
                                    </p:animEffect>
                                    <p:set>
                                      <p:cBhvr>
                                        <p:cTn id="11" dur="1" fill="hold">
                                          <p:stCondLst>
                                            <p:cond delay="1999"/>
                                          </p:stCondLst>
                                        </p:cTn>
                                        <p:tgtEl>
                                          <p:spTgt spid="8"/>
                                        </p:tgtEl>
                                        <p:attrNameLst>
                                          <p:attrName>style.visibility</p:attrName>
                                        </p:attrNameLst>
                                      </p:cBhvr>
                                      <p:to>
                                        <p:strVal val="hidden"/>
                                      </p:to>
                                    </p:set>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10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6" descr="Картинки по запросу флаг россии"/>
          <p:cNvPicPr>
            <a:picLocks noChangeAspect="1" noChangeArrowheads="1"/>
          </p:cNvPicPr>
          <p:nvPr/>
        </p:nvPicPr>
        <p:blipFill>
          <a:blip r:embed="rId2" cstate="print"/>
          <a:srcRect/>
          <a:stretch>
            <a:fillRect/>
          </a:stretch>
        </p:blipFill>
        <p:spPr bwMode="auto">
          <a:xfrm>
            <a:off x="0" y="3886200"/>
            <a:ext cx="4343400" cy="3257550"/>
          </a:xfrm>
          <a:prstGeom prst="rect">
            <a:avLst/>
          </a:prstGeom>
          <a:noFill/>
        </p:spPr>
      </p:pic>
      <p:sp>
        <p:nvSpPr>
          <p:cNvPr id="2" name="Заголовок 1"/>
          <p:cNvSpPr>
            <a:spLocks noGrp="1"/>
          </p:cNvSpPr>
          <p:nvPr>
            <p:ph type="title"/>
          </p:nvPr>
        </p:nvSpPr>
        <p:spPr/>
        <p:txBody>
          <a:bodyPr/>
          <a:lstStyle/>
          <a:p>
            <a:endParaRPr lang="ru-RU"/>
          </a:p>
        </p:txBody>
      </p:sp>
      <p:pic>
        <p:nvPicPr>
          <p:cNvPr id="47106" name="Picture 2" descr="http://s15.stc.all.kpcdn.net/share/i/4/1027205/wx1080.jpg"/>
          <p:cNvPicPr>
            <a:picLocks noChangeAspect="1" noChangeArrowheads="1"/>
          </p:cNvPicPr>
          <p:nvPr/>
        </p:nvPicPr>
        <p:blipFill>
          <a:blip r:embed="rId3" cstate="print"/>
          <a:srcRect/>
          <a:stretch>
            <a:fillRect/>
          </a:stretch>
        </p:blipFill>
        <p:spPr bwMode="auto">
          <a:xfrm>
            <a:off x="914400" y="1447800"/>
            <a:ext cx="2457709" cy="2514600"/>
          </a:xfrm>
          <a:prstGeom prst="rect">
            <a:avLst/>
          </a:prstGeom>
          <a:noFill/>
        </p:spPr>
      </p:pic>
      <p:sp>
        <p:nvSpPr>
          <p:cNvPr id="5" name="Прямоугольник 4"/>
          <p:cNvSpPr/>
          <p:nvPr/>
        </p:nvSpPr>
        <p:spPr>
          <a:xfrm>
            <a:off x="4114800" y="1502688"/>
            <a:ext cx="4572000" cy="5016758"/>
          </a:xfrm>
          <a:prstGeom prst="rect">
            <a:avLst/>
          </a:prstGeom>
        </p:spPr>
        <p:txBody>
          <a:bodyPr>
            <a:spAutoFit/>
          </a:bodyPr>
          <a:lstStyle/>
          <a:p>
            <a:r>
              <a:rPr lang="ru-RU" sz="2000" dirty="0" smtClean="0"/>
              <a:t>В один из тёплых летних дней 15-летний кадет Евгений Гуринов прогуливался по улице своего родного города Воронежа. Вдруг он увидел, как в пруду тонет человек и не раздумывая бросился его спасать. Вокруг были и другие люди, но они не замечали тонущего 50-летнего мужчину. И только тогда, когда Женя оказался в воде и стал выталкивать утопающего, на помощь ему пришёл один из отдыхающих.  Вместе они спасли жизнь человеку. Женя не считает свой поступок героическим, он просто поступил по совести. Мы гордимся тобой, Женя!</a:t>
            </a:r>
            <a:endParaRPr lang="ru-RU" sz="2000" dirty="0"/>
          </a:p>
        </p:txBody>
      </p:sp>
      <p:sp>
        <p:nvSpPr>
          <p:cNvPr id="7" name="Прямоугольник 6"/>
          <p:cNvSpPr/>
          <p:nvPr/>
        </p:nvSpPr>
        <p:spPr>
          <a:xfrm>
            <a:off x="1524000" y="4800600"/>
            <a:ext cx="1329275" cy="830997"/>
          </a:xfrm>
          <a:prstGeom prst="rect">
            <a:avLst/>
          </a:prstGeom>
        </p:spPr>
        <p:txBody>
          <a:bodyPr wrap="none">
            <a:spAutoFit/>
          </a:bodyPr>
          <a:lstStyle/>
          <a:p>
            <a:r>
              <a:rPr lang="ru-RU" sz="2400" b="1" dirty="0" smtClean="0">
                <a:solidFill>
                  <a:srgbClr val="FFFF00"/>
                </a:solidFill>
              </a:rPr>
              <a:t>Евгений </a:t>
            </a:r>
          </a:p>
          <a:p>
            <a:r>
              <a:rPr lang="ru-RU" sz="2400" b="1" dirty="0" smtClean="0">
                <a:solidFill>
                  <a:srgbClr val="FFFF00"/>
                </a:solidFill>
              </a:rPr>
              <a:t>Гуринов</a:t>
            </a:r>
            <a:endParaRPr lang="ru-RU" sz="2400" b="1" dirty="0">
              <a:solidFill>
                <a:srgbClr val="FFFF00"/>
              </a:solidFill>
            </a:endParaRPr>
          </a:p>
        </p:txBody>
      </p:sp>
      <p:pic>
        <p:nvPicPr>
          <p:cNvPr id="9" name="Рисунок 8"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pic>
        <p:nvPicPr>
          <p:cNvPr id="10" name="Picture 2" descr="http://x-lines.ru/letters/i/cyrillicscript/0615/dd2235/28/1/4nqpdn3y4n37bxstodemjwfa4n6pdyqtthopdysoz5emdwf64nh1aego15emmwf74g81n.png"/>
          <p:cNvPicPr>
            <a:picLocks noChangeAspect="1" noChangeArrowheads="1"/>
          </p:cNvPicPr>
          <p:nvPr/>
        </p:nvPicPr>
        <p:blipFill>
          <a:blip r:embed="rId5" cstate="print"/>
          <a:srcRect/>
          <a:stretch>
            <a:fillRect/>
          </a:stretch>
        </p:blipFill>
        <p:spPr bwMode="auto">
          <a:xfrm>
            <a:off x="457200" y="5105400"/>
            <a:ext cx="8441871" cy="1371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0 3.33333E-6 L 0.42917 -0.3375 " pathEditMode="relative" rAng="0" ptsTypes="AA">
                                      <p:cBhvr>
                                        <p:cTn id="6" dur="2000" fill="hold"/>
                                        <p:tgtEl>
                                          <p:spTgt spid="8"/>
                                        </p:tgtEl>
                                        <p:attrNameLst>
                                          <p:attrName>ppt_x</p:attrName>
                                          <p:attrName>ppt_y</p:attrName>
                                        </p:attrNameLst>
                                      </p:cBhvr>
                                      <p:rCtr x="215" y="-169"/>
                                    </p:animMotion>
                                  </p:childTnLst>
                                </p:cTn>
                              </p:par>
                              <p:par>
                                <p:cTn id="7" presetID="56" presetClass="path" presetSubtype="0" accel="50000" decel="50000" fill="hold" grpId="0" nodeType="withEffect">
                                  <p:stCondLst>
                                    <p:cond delay="0"/>
                                  </p:stCondLst>
                                  <p:childTnLst>
                                    <p:animMotion origin="layout" path="M 3.88889E-6 3.33333E-6 L 0.43576 -0.3382 " pathEditMode="relative" rAng="0" ptsTypes="AA">
                                      <p:cBhvr>
                                        <p:cTn id="8" dur="2000" fill="hold"/>
                                        <p:tgtEl>
                                          <p:spTgt spid="7"/>
                                        </p:tgtEl>
                                        <p:attrNameLst>
                                          <p:attrName>ppt_x</p:attrName>
                                          <p:attrName>ppt_y</p:attrName>
                                        </p:attrNameLst>
                                      </p:cBhvr>
                                      <p:rCtr x="218" y="-169"/>
                                    </p:animMotion>
                                  </p:childTnLst>
                                </p:cTn>
                              </p:par>
                              <p:par>
                                <p:cTn id="9" presetID="10" presetClass="exit" presetSubtype="0" fill="hold" grpId="0" nodeType="withEffect">
                                  <p:stCondLst>
                                    <p:cond delay="0"/>
                                  </p:stCondLst>
                                  <p:childTnLst>
                                    <p:animEffect transition="out" filter="fade">
                                      <p:cBhvr>
                                        <p:cTn id="10" dur="2000"/>
                                        <p:tgtEl>
                                          <p:spTgt spid="5"/>
                                        </p:tgtEl>
                                      </p:cBhvr>
                                    </p:animEffect>
                                    <p:set>
                                      <p:cBhvr>
                                        <p:cTn id="11" dur="1" fill="hold">
                                          <p:stCondLst>
                                            <p:cond delay="1999"/>
                                          </p:stCondLst>
                                        </p:cTn>
                                        <p:tgtEl>
                                          <p:spTgt spid="5"/>
                                        </p:tgtEl>
                                        <p:attrNameLst>
                                          <p:attrName>style.visibility</p:attrName>
                                        </p:attrNameLst>
                                      </p:cBhvr>
                                      <p:to>
                                        <p:strVal val="hidden"/>
                                      </p:to>
                                    </p:set>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8130" name="Picture 2" descr=" Фото: Евгения ГУСЕВА"/>
          <p:cNvPicPr>
            <a:picLocks noChangeAspect="1" noChangeArrowheads="1"/>
          </p:cNvPicPr>
          <p:nvPr/>
        </p:nvPicPr>
        <p:blipFill>
          <a:blip r:embed="rId2" cstate="print"/>
          <a:srcRect/>
          <a:stretch>
            <a:fillRect/>
          </a:stretch>
        </p:blipFill>
        <p:spPr bwMode="auto">
          <a:xfrm>
            <a:off x="1143000" y="1447800"/>
            <a:ext cx="2133600" cy="2601807"/>
          </a:xfrm>
          <a:prstGeom prst="rect">
            <a:avLst/>
          </a:prstGeom>
          <a:noFill/>
        </p:spPr>
      </p:pic>
      <p:pic>
        <p:nvPicPr>
          <p:cNvPr id="5" name="Picture 6" descr="Картинки по запросу флаг россии"/>
          <p:cNvPicPr>
            <a:picLocks noChangeAspect="1" noChangeArrowheads="1"/>
          </p:cNvPicPr>
          <p:nvPr/>
        </p:nvPicPr>
        <p:blipFill>
          <a:blip r:embed="rId3" cstate="print"/>
          <a:srcRect/>
          <a:stretch>
            <a:fillRect/>
          </a:stretch>
        </p:blipFill>
        <p:spPr bwMode="auto">
          <a:xfrm>
            <a:off x="0" y="3886200"/>
            <a:ext cx="4343400" cy="3257550"/>
          </a:xfrm>
          <a:prstGeom prst="rect">
            <a:avLst/>
          </a:prstGeom>
          <a:noFill/>
        </p:spPr>
      </p:pic>
      <p:sp>
        <p:nvSpPr>
          <p:cNvPr id="6" name="Прямоугольник 5"/>
          <p:cNvSpPr/>
          <p:nvPr/>
        </p:nvSpPr>
        <p:spPr>
          <a:xfrm>
            <a:off x="3657600" y="1502688"/>
            <a:ext cx="4876800" cy="4524315"/>
          </a:xfrm>
          <a:prstGeom prst="rect">
            <a:avLst/>
          </a:prstGeom>
        </p:spPr>
        <p:txBody>
          <a:bodyPr wrap="square">
            <a:spAutoFit/>
          </a:bodyPr>
          <a:lstStyle/>
          <a:p>
            <a:r>
              <a:rPr lang="ru-RU" dirty="0" smtClean="0"/>
              <a:t>Сережа </a:t>
            </a:r>
            <a:r>
              <a:rPr lang="ru-RU" dirty="0" err="1" smtClean="0"/>
              <a:t>Кундель</a:t>
            </a:r>
            <a:r>
              <a:rPr lang="ru-RU" dirty="0" smtClean="0"/>
              <a:t> простой Донецкий подросток, которому пришлось  в свои 10 лет испытать на себе ужас войны. Их посёлок подвергся обстрелу, в дом Серёжи 11 августа 2014 г. попал снаряд. От дома остались одни руины, под которыми бала заживо похоронена Серёжина мама. Мальчик, не смотря на весь ужас происходящего, бросился спасать свою маму. Он раскопал отверстие, чтобы воздух поступал и мама могла дышать. Серёжа не убежал, не спрятался, хотя в любой момент мог произойти ещё один взрыв. Мальчик с трудом добрался до соседей и позвал их на помощь. Раненая мама была спасена. Вот так 10-летний мальчик совершил мужской поступок и стал героем в наших глазах. </a:t>
            </a:r>
            <a:endParaRPr lang="ru-RU" dirty="0"/>
          </a:p>
        </p:txBody>
      </p:sp>
      <p:sp>
        <p:nvSpPr>
          <p:cNvPr id="7" name="Прямоугольник 6"/>
          <p:cNvSpPr/>
          <p:nvPr/>
        </p:nvSpPr>
        <p:spPr>
          <a:xfrm>
            <a:off x="1524000" y="4800600"/>
            <a:ext cx="1374479" cy="830997"/>
          </a:xfrm>
          <a:prstGeom prst="rect">
            <a:avLst/>
          </a:prstGeom>
        </p:spPr>
        <p:txBody>
          <a:bodyPr wrap="none">
            <a:spAutoFit/>
          </a:bodyPr>
          <a:lstStyle/>
          <a:p>
            <a:r>
              <a:rPr lang="ru-RU" sz="2400" b="1" dirty="0" smtClean="0">
                <a:solidFill>
                  <a:srgbClr val="FFFF00"/>
                </a:solidFill>
              </a:rPr>
              <a:t>Сережа </a:t>
            </a:r>
          </a:p>
          <a:p>
            <a:r>
              <a:rPr lang="ru-RU" sz="2400" b="1" dirty="0" err="1" smtClean="0">
                <a:solidFill>
                  <a:srgbClr val="FFFF00"/>
                </a:solidFill>
              </a:rPr>
              <a:t>Кундель</a:t>
            </a:r>
            <a:r>
              <a:rPr lang="ru-RU" sz="2400" b="1" dirty="0" smtClean="0">
                <a:solidFill>
                  <a:srgbClr val="FFFF00"/>
                </a:solidFill>
              </a:rPr>
              <a:t> </a:t>
            </a:r>
            <a:endParaRPr lang="ru-RU" sz="2400" b="1" dirty="0">
              <a:solidFill>
                <a:srgbClr val="FFFF00"/>
              </a:solidFill>
            </a:endParaRPr>
          </a:p>
        </p:txBody>
      </p:sp>
      <p:pic>
        <p:nvPicPr>
          <p:cNvPr id="8" name="Рисунок 7"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pic>
        <p:nvPicPr>
          <p:cNvPr id="8194" name="Picture 2" descr="http://x-lines.ru/letters/i/cyrillicscript/0615/dd2235/28/1/4nqpdn3y4n37bxstodemjwfa4n6pdyqtthopdysoz5emdwf64nh1aegow8emmwcy4ge7bpsosyoo.png"/>
          <p:cNvPicPr>
            <a:picLocks noChangeAspect="1" noChangeArrowheads="1"/>
          </p:cNvPicPr>
          <p:nvPr/>
        </p:nvPicPr>
        <p:blipFill>
          <a:blip r:embed="rId5" cstate="print"/>
          <a:srcRect/>
          <a:stretch>
            <a:fillRect/>
          </a:stretch>
        </p:blipFill>
        <p:spPr bwMode="auto">
          <a:xfrm>
            <a:off x="533399" y="4876800"/>
            <a:ext cx="8263467" cy="1371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0 3.33333E-6 L 0.4125 -0.37084 " pathEditMode="relative" rAng="0" ptsTypes="AA">
                                      <p:cBhvr>
                                        <p:cTn id="6" dur="2000" fill="hold"/>
                                        <p:tgtEl>
                                          <p:spTgt spid="5"/>
                                        </p:tgtEl>
                                        <p:attrNameLst>
                                          <p:attrName>ppt_x</p:attrName>
                                          <p:attrName>ppt_y</p:attrName>
                                        </p:attrNameLst>
                                      </p:cBhvr>
                                      <p:rCtr x="206" y="-185"/>
                                    </p:animMotion>
                                  </p:childTnLst>
                                </p:cTn>
                              </p:par>
                              <p:par>
                                <p:cTn id="7" presetID="56" presetClass="path" presetSubtype="0" accel="50000" decel="50000" fill="hold" grpId="0" nodeType="withEffect">
                                  <p:stCondLst>
                                    <p:cond delay="0"/>
                                  </p:stCondLst>
                                  <p:childTnLst>
                                    <p:animMotion origin="layout" path="M -2.77778E-7 3.33333E-6 L 0.41649 -0.37153 " pathEditMode="relative" rAng="0" ptsTypes="AA">
                                      <p:cBhvr>
                                        <p:cTn id="8" dur="2000" fill="hold"/>
                                        <p:tgtEl>
                                          <p:spTgt spid="7"/>
                                        </p:tgtEl>
                                        <p:attrNameLst>
                                          <p:attrName>ppt_x</p:attrName>
                                          <p:attrName>ppt_y</p:attrName>
                                        </p:attrNameLst>
                                      </p:cBhvr>
                                      <p:rCtr x="208" y="-186"/>
                                    </p:animMotion>
                                  </p:childTnLst>
                                </p:cTn>
                              </p:par>
                              <p:par>
                                <p:cTn id="9" presetID="10" presetClass="exit" presetSubtype="0" fill="hold" grpId="0" nodeType="withEffect">
                                  <p:stCondLst>
                                    <p:cond delay="0"/>
                                  </p:stCondLst>
                                  <p:childTnLst>
                                    <p:animEffect transition="out" filter="fade">
                                      <p:cBhvr>
                                        <p:cTn id="10" dur="2000"/>
                                        <p:tgtEl>
                                          <p:spTgt spid="6"/>
                                        </p:tgtEl>
                                      </p:cBhvr>
                                    </p:animEffect>
                                    <p:set>
                                      <p:cBhvr>
                                        <p:cTn id="11" dur="1" fill="hold">
                                          <p:stCondLst>
                                            <p:cond delay="1999"/>
                                          </p:stCondLst>
                                        </p:cTn>
                                        <p:tgtEl>
                                          <p:spTgt spid="6"/>
                                        </p:tgtEl>
                                        <p:attrNameLst>
                                          <p:attrName>style.visibility</p:attrName>
                                        </p:attrNameLst>
                                      </p:cBhvr>
                                      <p:to>
                                        <p:strVal val="hidden"/>
                                      </p:to>
                                    </p:set>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8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0"/>
            <a:ext cx="8229600" cy="1143000"/>
          </a:xfrm>
        </p:spPr>
        <p:txBody>
          <a:bodyPr>
            <a:normAutofit fontScale="90000"/>
          </a:bodyPr>
          <a:lstStyle/>
          <a:p>
            <a:r>
              <a:rPr lang="ru-RU" b="1" dirty="0" smtClean="0"/>
              <a:t>КТО ЕЩЕ ПОЛУЧИЛ МЕДАЛИ:</a:t>
            </a:r>
            <a:r>
              <a:rPr lang="ru-RU" dirty="0" smtClean="0"/>
              <a:t/>
            </a:r>
            <a:br>
              <a:rPr lang="ru-RU" dirty="0" smtClean="0"/>
            </a:br>
            <a:endParaRPr lang="ru-RU" dirty="0"/>
          </a:p>
        </p:txBody>
      </p:sp>
      <p:sp>
        <p:nvSpPr>
          <p:cNvPr id="3" name="Содержимое 2"/>
          <p:cNvSpPr>
            <a:spLocks noGrp="1"/>
          </p:cNvSpPr>
          <p:nvPr>
            <p:ph idx="1"/>
          </p:nvPr>
        </p:nvSpPr>
        <p:spPr>
          <a:xfrm>
            <a:off x="457200" y="2133600"/>
            <a:ext cx="8229600" cy="4525963"/>
          </a:xfrm>
        </p:spPr>
        <p:txBody>
          <a:bodyPr>
            <a:normAutofit fontScale="85000" lnSpcReduction="10000"/>
          </a:bodyPr>
          <a:lstStyle/>
          <a:p>
            <a:pPr>
              <a:buNone/>
            </a:pPr>
            <a:r>
              <a:rPr lang="ru-RU" dirty="0" smtClean="0">
                <a:solidFill>
                  <a:srgbClr val="FF0000"/>
                </a:solidFill>
              </a:rPr>
              <a:t>Алина </a:t>
            </a:r>
            <a:r>
              <a:rPr lang="ru-RU" dirty="0" err="1" smtClean="0">
                <a:solidFill>
                  <a:srgbClr val="FF0000"/>
                </a:solidFill>
              </a:rPr>
              <a:t>Чернолева</a:t>
            </a:r>
            <a:r>
              <a:rPr lang="ru-RU" dirty="0" smtClean="0">
                <a:solidFill>
                  <a:srgbClr val="FF0000"/>
                </a:solidFill>
              </a:rPr>
              <a:t>, 8 лет</a:t>
            </a:r>
            <a:r>
              <a:rPr lang="ru-RU" dirty="0" smtClean="0"/>
              <a:t>, Вологодская область.      Вынесла из горящей квартиры двухлетнего брата.</a:t>
            </a:r>
          </a:p>
          <a:p>
            <a:pPr>
              <a:buNone/>
            </a:pPr>
            <a:r>
              <a:rPr lang="ru-RU" dirty="0" smtClean="0">
                <a:solidFill>
                  <a:srgbClr val="FF0000"/>
                </a:solidFill>
              </a:rPr>
              <a:t>Иван Петров, 13 лет</a:t>
            </a:r>
            <a:r>
              <a:rPr lang="ru-RU" dirty="0" smtClean="0"/>
              <a:t>, Вологодская область.                   Спас тонущего мальчика. Нащупал тело ребенка на глубине трех метров.</a:t>
            </a:r>
          </a:p>
          <a:p>
            <a:pPr>
              <a:buNone/>
            </a:pPr>
            <a:r>
              <a:rPr lang="ru-RU" dirty="0" smtClean="0">
                <a:solidFill>
                  <a:srgbClr val="FF0000"/>
                </a:solidFill>
              </a:rPr>
              <a:t>Кристина Белова, 10 лет, </a:t>
            </a:r>
            <a:r>
              <a:rPr lang="ru-RU" dirty="0" smtClean="0"/>
              <a:t>Астрахань.                                              Разбив окно, вытащила из горящего дома сестру и брата.</a:t>
            </a:r>
          </a:p>
          <a:p>
            <a:pPr>
              <a:buNone/>
            </a:pPr>
            <a:r>
              <a:rPr lang="ru-RU" dirty="0" err="1" smtClean="0">
                <a:solidFill>
                  <a:srgbClr val="FF0000"/>
                </a:solidFill>
              </a:rPr>
              <a:t>Хеди</a:t>
            </a:r>
            <a:r>
              <a:rPr lang="ru-RU" dirty="0" smtClean="0">
                <a:solidFill>
                  <a:srgbClr val="FF0000"/>
                </a:solidFill>
              </a:rPr>
              <a:t> </a:t>
            </a:r>
            <a:r>
              <a:rPr lang="ru-RU" dirty="0" err="1" smtClean="0">
                <a:solidFill>
                  <a:srgbClr val="FF0000"/>
                </a:solidFill>
              </a:rPr>
              <a:t>Хатаева</a:t>
            </a:r>
            <a:r>
              <a:rPr lang="ru-RU" dirty="0" smtClean="0">
                <a:solidFill>
                  <a:srgbClr val="FF0000"/>
                </a:solidFill>
              </a:rPr>
              <a:t>, 14 лет, </a:t>
            </a:r>
            <a:r>
              <a:rPr lang="ru-RU" dirty="0" smtClean="0"/>
              <a:t>Чечня.                                                                Не умея сама плавать, вытащила из реки тонущего мальчика.</a:t>
            </a:r>
          </a:p>
          <a:p>
            <a:endParaRPr lang="ru-RU" dirty="0" smtClean="0"/>
          </a:p>
          <a:p>
            <a:endParaRPr lang="ru-RU" dirty="0"/>
          </a:p>
        </p:txBody>
      </p:sp>
      <p:pic>
        <p:nvPicPr>
          <p:cNvPr id="4" name="spokojnaya-muzyka-bez-slov_(eee.fm).mp3">
            <a:hlinkClick r:id="" action="ppaction://media"/>
          </p:cNvPr>
          <p:cNvPicPr>
            <a:picLocks noRot="1" noChangeAspect="1"/>
          </p:cNvPicPr>
          <p:nvPr>
            <a:audioFile r:link="rId1"/>
          </p:nvPr>
        </p:nvPicPr>
        <p:blipFill>
          <a:blip r:embed="rId3" cstate="print"/>
          <a:stretch>
            <a:fillRect/>
          </a:stretch>
        </p:blipFill>
        <p:spPr>
          <a:xfrm>
            <a:off x="4419600" y="3276600"/>
            <a:ext cx="304800" cy="304800"/>
          </a:xfrm>
          <a:prstGeom prst="rect">
            <a:avLst/>
          </a:prstGeom>
        </p:spPr>
      </p:pic>
      <p:pic>
        <p:nvPicPr>
          <p:cNvPr id="5" name="Рисунок 4"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0"/>
            <a:ext cx="8229600" cy="1143000"/>
          </a:xfrm>
        </p:spPr>
        <p:txBody>
          <a:bodyPr>
            <a:normAutofit fontScale="90000"/>
          </a:bodyPr>
          <a:lstStyle/>
          <a:p>
            <a:r>
              <a:rPr lang="ru-RU" b="1" dirty="0" smtClean="0"/>
              <a:t>КТО ЕЩЕ ПОЛУЧИЛ МЕДАЛИ:</a:t>
            </a:r>
            <a:r>
              <a:rPr lang="ru-RU" dirty="0" smtClean="0"/>
              <a:t/>
            </a:r>
            <a:br>
              <a:rPr lang="ru-RU" dirty="0" smtClean="0"/>
            </a:br>
            <a:endParaRPr lang="ru-RU" dirty="0"/>
          </a:p>
        </p:txBody>
      </p:sp>
      <p:sp>
        <p:nvSpPr>
          <p:cNvPr id="3" name="Содержимое 2"/>
          <p:cNvSpPr>
            <a:spLocks noGrp="1"/>
          </p:cNvSpPr>
          <p:nvPr>
            <p:ph idx="1"/>
          </p:nvPr>
        </p:nvSpPr>
        <p:spPr>
          <a:xfrm>
            <a:off x="457200" y="2133600"/>
            <a:ext cx="8229600" cy="4525963"/>
          </a:xfrm>
        </p:spPr>
        <p:txBody>
          <a:bodyPr>
            <a:normAutofit/>
          </a:bodyPr>
          <a:lstStyle/>
          <a:p>
            <a:pPr>
              <a:buNone/>
            </a:pPr>
            <a:r>
              <a:rPr lang="ru-RU" dirty="0" smtClean="0"/>
              <a:t> </a:t>
            </a:r>
            <a:r>
              <a:rPr lang="ru-RU" sz="2800" dirty="0" smtClean="0">
                <a:solidFill>
                  <a:srgbClr val="FF0000"/>
                </a:solidFill>
              </a:rPr>
              <a:t>Казакова Анна, 13 лет</a:t>
            </a:r>
            <a:r>
              <a:rPr lang="ru-RU" sz="2800" dirty="0" smtClean="0"/>
              <a:t>, Челябинская область. Спасла провалившегося под лед ребенка.</a:t>
            </a:r>
          </a:p>
          <a:p>
            <a:pPr>
              <a:buNone/>
            </a:pPr>
            <a:r>
              <a:rPr lang="ru-RU" sz="2800" dirty="0" smtClean="0">
                <a:solidFill>
                  <a:srgbClr val="FF0000"/>
                </a:solidFill>
              </a:rPr>
              <a:t>Егор </a:t>
            </a:r>
            <a:r>
              <a:rPr lang="ru-RU" sz="2800" dirty="0" err="1" smtClean="0">
                <a:solidFill>
                  <a:srgbClr val="FF0000"/>
                </a:solidFill>
              </a:rPr>
              <a:t>Корелин</a:t>
            </a:r>
            <a:r>
              <a:rPr lang="ru-RU" sz="2800" dirty="0" smtClean="0">
                <a:solidFill>
                  <a:srgbClr val="FF0000"/>
                </a:solidFill>
              </a:rPr>
              <a:t>, 13 лет, </a:t>
            </a:r>
            <a:r>
              <a:rPr lang="ru-RU" sz="2800" dirty="0" smtClean="0"/>
              <a:t>Свердловская область. Помог спасти тонущего подростка.</a:t>
            </a:r>
          </a:p>
          <a:p>
            <a:pPr>
              <a:buNone/>
            </a:pPr>
            <a:r>
              <a:rPr lang="ru-RU" sz="2800" dirty="0" smtClean="0">
                <a:solidFill>
                  <a:srgbClr val="FF0000"/>
                </a:solidFill>
              </a:rPr>
              <a:t>Иван Ткачук, 16 лет, </a:t>
            </a:r>
            <a:r>
              <a:rPr lang="ru-RU" sz="2800" dirty="0" smtClean="0"/>
              <a:t>Иркутская область.                      Вытащил из воды маленького ребенка, который выпал из стоящей на мосту детской коляски.</a:t>
            </a:r>
          </a:p>
          <a:p>
            <a:pPr>
              <a:buNone/>
            </a:pPr>
            <a:r>
              <a:rPr lang="ru-RU" sz="2800" dirty="0" smtClean="0">
                <a:solidFill>
                  <a:srgbClr val="FF0000"/>
                </a:solidFill>
              </a:rPr>
              <a:t>Павел </a:t>
            </a:r>
            <a:r>
              <a:rPr lang="ru-RU" sz="2800" dirty="0" err="1" smtClean="0">
                <a:solidFill>
                  <a:srgbClr val="FF0000"/>
                </a:solidFill>
              </a:rPr>
              <a:t>Дякин</a:t>
            </a:r>
            <a:r>
              <a:rPr lang="ru-RU" sz="2800" dirty="0" smtClean="0">
                <a:solidFill>
                  <a:srgbClr val="FF0000"/>
                </a:solidFill>
              </a:rPr>
              <a:t>, 10 лет, </a:t>
            </a:r>
            <a:r>
              <a:rPr lang="ru-RU" sz="2800" dirty="0" smtClean="0"/>
              <a:t>Тамбовская область.                       Спас провалившегося под лед одноклассника.</a:t>
            </a:r>
          </a:p>
          <a:p>
            <a:endParaRPr lang="ru-RU" dirty="0"/>
          </a:p>
        </p:txBody>
      </p:sp>
      <p:pic>
        <p:nvPicPr>
          <p:cNvPr id="4" name="Рисунок 3" descr="2_Flat_logo_on_transparent_284x65.png"/>
          <p:cNvPicPr>
            <a:picLocks noChangeAspect="1"/>
          </p:cNvPicPr>
          <p:nvPr/>
        </p:nvPicPr>
        <p:blipFill>
          <a:blip r:embed="rId2"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0"/>
            <a:ext cx="8229600" cy="1143000"/>
          </a:xfrm>
        </p:spPr>
        <p:txBody>
          <a:bodyPr>
            <a:normAutofit fontScale="90000"/>
          </a:bodyPr>
          <a:lstStyle/>
          <a:p>
            <a:r>
              <a:rPr lang="ru-RU" b="1" dirty="0" smtClean="0"/>
              <a:t>КТО ЕЩЕ ПОЛУЧИЛ МЕДАЛИ:</a:t>
            </a:r>
            <a:r>
              <a:rPr lang="ru-RU" dirty="0" smtClean="0"/>
              <a:t/>
            </a:r>
            <a:br>
              <a:rPr lang="ru-RU" dirty="0" smtClean="0"/>
            </a:br>
            <a:endParaRPr lang="ru-RU" dirty="0"/>
          </a:p>
        </p:txBody>
      </p:sp>
      <p:sp>
        <p:nvSpPr>
          <p:cNvPr id="3" name="Содержимое 2"/>
          <p:cNvSpPr>
            <a:spLocks noGrp="1"/>
          </p:cNvSpPr>
          <p:nvPr>
            <p:ph idx="1"/>
          </p:nvPr>
        </p:nvSpPr>
        <p:spPr>
          <a:xfrm>
            <a:off x="457200" y="2133600"/>
            <a:ext cx="8229600" cy="4525963"/>
          </a:xfrm>
        </p:spPr>
        <p:txBody>
          <a:bodyPr>
            <a:normAutofit fontScale="77500" lnSpcReduction="20000"/>
          </a:bodyPr>
          <a:lstStyle/>
          <a:p>
            <a:pPr>
              <a:buNone/>
            </a:pPr>
            <a:r>
              <a:rPr lang="ru-RU" sz="3600" dirty="0" smtClean="0"/>
              <a:t> </a:t>
            </a:r>
            <a:r>
              <a:rPr lang="ru-RU" sz="3600" dirty="0" smtClean="0">
                <a:solidFill>
                  <a:srgbClr val="FF0000"/>
                </a:solidFill>
              </a:rPr>
              <a:t>Кристина Попова, 12 лет, </a:t>
            </a:r>
            <a:r>
              <a:rPr lang="ru-RU" sz="3600" dirty="0" smtClean="0"/>
              <a:t>Тамбовская область. Вытащила из горящего дома потерявшего сознание дедушку.</a:t>
            </a:r>
          </a:p>
          <a:p>
            <a:pPr>
              <a:buNone/>
            </a:pPr>
            <a:r>
              <a:rPr lang="ru-RU" sz="3600" dirty="0" smtClean="0">
                <a:solidFill>
                  <a:srgbClr val="FF0000"/>
                </a:solidFill>
              </a:rPr>
              <a:t>Артем </a:t>
            </a:r>
            <a:r>
              <a:rPr lang="ru-RU" sz="3600" dirty="0" err="1" smtClean="0">
                <a:solidFill>
                  <a:srgbClr val="FF0000"/>
                </a:solidFill>
              </a:rPr>
              <a:t>Грохольский</a:t>
            </a:r>
            <a:r>
              <a:rPr lang="ru-RU" sz="3600" dirty="0" smtClean="0">
                <a:solidFill>
                  <a:srgbClr val="FF0000"/>
                </a:solidFill>
              </a:rPr>
              <a:t>, 12 лет,</a:t>
            </a:r>
            <a:r>
              <a:rPr lang="ru-RU" sz="3600" dirty="0" smtClean="0"/>
              <a:t> Тверская область.                          Спас охваченную пламенем соседку-пенсионерку. Вылил на горящую женщину несколько ведер воды, а потом вызвал «Скорую».</a:t>
            </a:r>
          </a:p>
          <a:p>
            <a:pPr>
              <a:buNone/>
            </a:pPr>
            <a:r>
              <a:rPr lang="ru-RU" sz="3600" dirty="0" smtClean="0">
                <a:solidFill>
                  <a:srgbClr val="FF0000"/>
                </a:solidFill>
              </a:rPr>
              <a:t>Никита Кириенко, 9 лет, </a:t>
            </a:r>
            <a:r>
              <a:rPr lang="ru-RU" sz="3600" dirty="0" smtClean="0"/>
              <a:t>г. Истра.                                              Помог выбраться тонущему другу.</a:t>
            </a:r>
          </a:p>
          <a:p>
            <a:pPr>
              <a:buNone/>
            </a:pPr>
            <a:r>
              <a:rPr lang="ru-RU" sz="3600" dirty="0" smtClean="0">
                <a:solidFill>
                  <a:srgbClr val="FF0000"/>
                </a:solidFill>
              </a:rPr>
              <a:t>Кирилл Цветков, 12 лет</a:t>
            </a:r>
            <a:r>
              <a:rPr lang="ru-RU" sz="3600" dirty="0" smtClean="0"/>
              <a:t>, Татарстан.                                                 Спас тонущую девочку.</a:t>
            </a:r>
          </a:p>
          <a:p>
            <a:endParaRPr lang="ru-RU" dirty="0"/>
          </a:p>
        </p:txBody>
      </p:sp>
      <p:pic>
        <p:nvPicPr>
          <p:cNvPr id="4" name="Рисунок 3" descr="2_Flat_logo_on_transparent_284x65.png"/>
          <p:cNvPicPr>
            <a:picLocks noChangeAspect="1"/>
          </p:cNvPicPr>
          <p:nvPr/>
        </p:nvPicPr>
        <p:blipFill>
          <a:blip r:embed="rId2"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0"/>
            <a:ext cx="8229600" cy="1143000"/>
          </a:xfrm>
        </p:spPr>
        <p:txBody>
          <a:bodyPr>
            <a:normAutofit fontScale="90000"/>
          </a:bodyPr>
          <a:lstStyle/>
          <a:p>
            <a:r>
              <a:rPr lang="ru-RU" b="1" dirty="0" smtClean="0"/>
              <a:t>КТО ЕЩЕ ПОЛУЧИЛ МЕДАЛИ:</a:t>
            </a:r>
            <a:r>
              <a:rPr lang="ru-RU" dirty="0" smtClean="0"/>
              <a:t/>
            </a:r>
            <a:br>
              <a:rPr lang="ru-RU" dirty="0" smtClean="0"/>
            </a:br>
            <a:endParaRPr lang="ru-RU" dirty="0"/>
          </a:p>
        </p:txBody>
      </p:sp>
      <p:sp>
        <p:nvSpPr>
          <p:cNvPr id="3" name="Содержимое 2"/>
          <p:cNvSpPr>
            <a:spLocks noGrp="1"/>
          </p:cNvSpPr>
          <p:nvPr>
            <p:ph idx="1"/>
          </p:nvPr>
        </p:nvSpPr>
        <p:spPr>
          <a:xfrm>
            <a:off x="457200" y="2133600"/>
            <a:ext cx="8229600" cy="4525963"/>
          </a:xfrm>
        </p:spPr>
        <p:txBody>
          <a:bodyPr>
            <a:normAutofit lnSpcReduction="10000"/>
          </a:bodyPr>
          <a:lstStyle/>
          <a:p>
            <a:pPr>
              <a:buNone/>
            </a:pPr>
            <a:r>
              <a:rPr lang="ru-RU" sz="3000" dirty="0" smtClean="0"/>
              <a:t> </a:t>
            </a:r>
            <a:r>
              <a:rPr lang="ru-RU" sz="2800" dirty="0" smtClean="0">
                <a:solidFill>
                  <a:srgbClr val="FF0000"/>
                </a:solidFill>
              </a:rPr>
              <a:t>Максим Конов и Георгий Сучков, 10 лет, </a:t>
            </a:r>
            <a:r>
              <a:rPr lang="ru-RU" sz="2800" dirty="0" smtClean="0"/>
              <a:t>Нижегородская область.                                                                  Мальчики вытащили из крещенской проруби провалившуюся под лед женщину, которая пришла на пруд набрать воды.</a:t>
            </a:r>
          </a:p>
          <a:p>
            <a:pPr>
              <a:buNone/>
            </a:pPr>
            <a:r>
              <a:rPr lang="ru-RU" sz="2800" dirty="0" smtClean="0">
                <a:solidFill>
                  <a:srgbClr val="FF0000"/>
                </a:solidFill>
              </a:rPr>
              <a:t>Марина </a:t>
            </a:r>
            <a:r>
              <a:rPr lang="ru-RU" sz="2800" dirty="0" err="1" smtClean="0">
                <a:solidFill>
                  <a:srgbClr val="FF0000"/>
                </a:solidFill>
              </a:rPr>
              <a:t>Хамрудинова</a:t>
            </a:r>
            <a:r>
              <a:rPr lang="ru-RU" sz="2800" dirty="0" smtClean="0">
                <a:solidFill>
                  <a:srgbClr val="FF0000"/>
                </a:solidFill>
              </a:rPr>
              <a:t>, 15 лет, </a:t>
            </a:r>
            <a:r>
              <a:rPr lang="ru-RU" sz="2800" dirty="0" smtClean="0"/>
              <a:t>Самарская область. Спасла тонущего подростка.</a:t>
            </a:r>
          </a:p>
          <a:p>
            <a:pPr>
              <a:buNone/>
            </a:pPr>
            <a:r>
              <a:rPr lang="ru-RU" sz="2800" dirty="0" smtClean="0">
                <a:solidFill>
                  <a:srgbClr val="FF0000"/>
                </a:solidFill>
              </a:rPr>
              <a:t>Дмитрий </a:t>
            </a:r>
            <a:r>
              <a:rPr lang="ru-RU" sz="2800" dirty="0" err="1" smtClean="0">
                <a:solidFill>
                  <a:srgbClr val="FF0000"/>
                </a:solidFill>
              </a:rPr>
              <a:t>Кельман</a:t>
            </a:r>
            <a:r>
              <a:rPr lang="ru-RU" sz="2800" dirty="0" smtClean="0">
                <a:solidFill>
                  <a:srgbClr val="FF0000"/>
                </a:solidFill>
              </a:rPr>
              <a:t>, 13 лет, </a:t>
            </a:r>
            <a:r>
              <a:rPr lang="ru-RU" sz="2800" dirty="0" smtClean="0"/>
              <a:t>Свердловская область. Вытащил из горящей квартиры двух младших братьев.</a:t>
            </a:r>
          </a:p>
          <a:p>
            <a:endParaRPr lang="ru-RU" dirty="0"/>
          </a:p>
        </p:txBody>
      </p:sp>
      <p:pic>
        <p:nvPicPr>
          <p:cNvPr id="4" name="Рисунок 3" descr="2_Flat_logo_on_transparent_284x65.png"/>
          <p:cNvPicPr>
            <a:picLocks noChangeAspect="1"/>
          </p:cNvPicPr>
          <p:nvPr/>
        </p:nvPicPr>
        <p:blipFill>
          <a:blip r:embed="rId2"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3794" name="Picture 2" descr="Осканов Суламбек Сусаркулович.jpg"/>
          <p:cNvPicPr>
            <a:picLocks noChangeAspect="1" noChangeArrowheads="1"/>
          </p:cNvPicPr>
          <p:nvPr/>
        </p:nvPicPr>
        <p:blipFill>
          <a:blip r:embed="rId2" cstate="print"/>
          <a:srcRect/>
          <a:stretch>
            <a:fillRect/>
          </a:stretch>
        </p:blipFill>
        <p:spPr bwMode="auto">
          <a:xfrm>
            <a:off x="1066800" y="1524000"/>
            <a:ext cx="1524000" cy="2200656"/>
          </a:xfrm>
          <a:prstGeom prst="rect">
            <a:avLst/>
          </a:prstGeom>
          <a:noFill/>
        </p:spPr>
      </p:pic>
      <p:sp>
        <p:nvSpPr>
          <p:cNvPr id="5" name="Прямоугольник 4"/>
          <p:cNvSpPr/>
          <p:nvPr/>
        </p:nvSpPr>
        <p:spPr>
          <a:xfrm>
            <a:off x="1066800" y="4343400"/>
            <a:ext cx="1600200" cy="1477328"/>
          </a:xfrm>
          <a:prstGeom prst="rect">
            <a:avLst/>
          </a:prstGeom>
        </p:spPr>
        <p:txBody>
          <a:bodyPr wrap="square">
            <a:spAutoFit/>
          </a:bodyPr>
          <a:lstStyle/>
          <a:p>
            <a:pPr algn="ctr"/>
            <a:r>
              <a:rPr lang="ru-RU" dirty="0" smtClean="0">
                <a:solidFill>
                  <a:srgbClr val="FF0000"/>
                </a:solidFill>
              </a:rPr>
              <a:t>Первым удостоенным звания Героя Российской Федерации</a:t>
            </a:r>
            <a:endParaRPr lang="ru-RU" dirty="0">
              <a:solidFill>
                <a:srgbClr val="FF0000"/>
              </a:solidFill>
            </a:endParaRPr>
          </a:p>
        </p:txBody>
      </p:sp>
      <p:sp>
        <p:nvSpPr>
          <p:cNvPr id="6" name="Прямоугольник 5"/>
          <p:cNvSpPr/>
          <p:nvPr/>
        </p:nvSpPr>
        <p:spPr>
          <a:xfrm>
            <a:off x="533400" y="3733800"/>
            <a:ext cx="2584618" cy="646331"/>
          </a:xfrm>
          <a:prstGeom prst="rect">
            <a:avLst/>
          </a:prstGeom>
        </p:spPr>
        <p:txBody>
          <a:bodyPr wrap="none">
            <a:spAutoFit/>
          </a:bodyPr>
          <a:lstStyle/>
          <a:p>
            <a:pPr algn="ctr"/>
            <a:r>
              <a:rPr lang="ru-RU" dirty="0" err="1" smtClean="0"/>
              <a:t>Осканов</a:t>
            </a:r>
            <a:r>
              <a:rPr lang="ru-RU" dirty="0" smtClean="0"/>
              <a:t> </a:t>
            </a:r>
          </a:p>
          <a:p>
            <a:pPr algn="ctr"/>
            <a:r>
              <a:rPr lang="ru-RU" dirty="0" err="1" smtClean="0"/>
              <a:t>Суламбек</a:t>
            </a:r>
            <a:r>
              <a:rPr lang="ru-RU" dirty="0" smtClean="0"/>
              <a:t> </a:t>
            </a:r>
            <a:r>
              <a:rPr lang="ru-RU" dirty="0" err="1" smtClean="0"/>
              <a:t>Сусаркулович</a:t>
            </a:r>
            <a:r>
              <a:rPr lang="ru-RU" dirty="0" smtClean="0"/>
              <a:t> </a:t>
            </a:r>
            <a:endParaRPr lang="ru-RU" dirty="0"/>
          </a:p>
        </p:txBody>
      </p:sp>
      <p:sp>
        <p:nvSpPr>
          <p:cNvPr id="7" name="Прямоугольник 6"/>
          <p:cNvSpPr/>
          <p:nvPr/>
        </p:nvSpPr>
        <p:spPr>
          <a:xfrm>
            <a:off x="685800" y="5715000"/>
            <a:ext cx="3429000" cy="923330"/>
          </a:xfrm>
          <a:prstGeom prst="rect">
            <a:avLst/>
          </a:prstGeom>
        </p:spPr>
        <p:txBody>
          <a:bodyPr wrap="square">
            <a:spAutoFit/>
          </a:bodyPr>
          <a:lstStyle/>
          <a:p>
            <a:r>
              <a:rPr lang="ru-RU" dirty="0" smtClean="0"/>
              <a:t>ценой своей жизни </a:t>
            </a:r>
          </a:p>
          <a:p>
            <a:r>
              <a:rPr lang="ru-RU" dirty="0" smtClean="0"/>
              <a:t>предотвратил падение самолёта</a:t>
            </a:r>
          </a:p>
          <a:p>
            <a:r>
              <a:rPr lang="ru-RU" dirty="0" smtClean="0"/>
              <a:t>на населённый пункт</a:t>
            </a:r>
            <a:endParaRPr lang="ru-RU" dirty="0"/>
          </a:p>
        </p:txBody>
      </p:sp>
      <p:sp>
        <p:nvSpPr>
          <p:cNvPr id="8" name="Прямоугольник 7"/>
          <p:cNvSpPr/>
          <p:nvPr/>
        </p:nvSpPr>
        <p:spPr>
          <a:xfrm>
            <a:off x="4419600" y="1981200"/>
            <a:ext cx="4038600" cy="3970318"/>
          </a:xfrm>
          <a:prstGeom prst="rect">
            <a:avLst/>
          </a:prstGeom>
        </p:spPr>
        <p:txBody>
          <a:bodyPr wrap="square">
            <a:spAutoFit/>
          </a:bodyPr>
          <a:lstStyle/>
          <a:p>
            <a:r>
              <a:rPr lang="ru-RU" sz="2800" dirty="0" smtClean="0"/>
              <a:t>Много разных людей удостоены звания Героя России. Это люди различных профессий, статусов, званий, пола и возраста. </a:t>
            </a:r>
          </a:p>
          <a:p>
            <a:endParaRPr lang="ru-RU" sz="2800" dirty="0" smtClean="0"/>
          </a:p>
          <a:p>
            <a:r>
              <a:rPr lang="ru-RU" sz="2800" dirty="0" smtClean="0"/>
              <a:t>Всегда ли подвиг – удел взрослых?</a:t>
            </a:r>
            <a:endParaRPr lang="ru-RU" sz="2800" dirty="0"/>
          </a:p>
        </p:txBody>
      </p:sp>
      <p:pic>
        <p:nvPicPr>
          <p:cNvPr id="9" name="Рисунок 8"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533400" y="1219200"/>
            <a:ext cx="8153400" cy="762000"/>
          </a:xfrm>
        </p:spPr>
        <p:txBody>
          <a:bodyPr>
            <a:normAutofit/>
          </a:bodyPr>
          <a:lstStyle/>
          <a:p>
            <a:r>
              <a:rPr lang="ru-RU" dirty="0" smtClean="0">
                <a:solidFill>
                  <a:srgbClr val="FF0000"/>
                </a:solidFill>
                <a:latin typeface="Times New Roman"/>
                <a:cs typeface="Times New Roman"/>
              </a:rPr>
              <a:t>Эти дети настоящие герои!</a:t>
            </a:r>
            <a:endParaRPr lang="ru-RU" dirty="0">
              <a:solidFill>
                <a:srgbClr val="FF0000"/>
              </a:solidFill>
              <a:latin typeface="Times New Roman"/>
              <a:cs typeface="Times New Roman"/>
            </a:endParaRPr>
          </a:p>
        </p:txBody>
      </p:sp>
      <p:sp>
        <p:nvSpPr>
          <p:cNvPr id="3" name="Содержимое 2"/>
          <p:cNvSpPr>
            <a:spLocks noGrp="1"/>
          </p:cNvSpPr>
          <p:nvPr>
            <p:ph idx="1"/>
          </p:nvPr>
        </p:nvSpPr>
        <p:spPr>
          <a:xfrm>
            <a:off x="533400" y="2362200"/>
            <a:ext cx="8153400" cy="3763963"/>
          </a:xfrm>
        </p:spPr>
        <p:txBody>
          <a:bodyPr>
            <a:normAutofit/>
          </a:bodyPr>
          <a:lstStyle/>
          <a:p>
            <a:pPr marL="0" indent="0" algn="ctr">
              <a:buNone/>
            </a:pPr>
            <a:r>
              <a:rPr lang="ru-RU" sz="2800" dirty="0" smtClean="0">
                <a:latin typeface="Times New Roman"/>
                <a:cs typeface="Times New Roman"/>
              </a:rPr>
              <a:t>Естественно, это всего лишь малая часть имен самоотверженных детей, которые готовы ценой своих жизней прийти  на помощь.</a:t>
            </a:r>
            <a:endParaRPr lang="ru-RU" sz="2800" dirty="0">
              <a:latin typeface="Times New Roman"/>
              <a:cs typeface="Times New Roman"/>
            </a:endParaRPr>
          </a:p>
        </p:txBody>
      </p:sp>
      <p:pic>
        <p:nvPicPr>
          <p:cNvPr id="4" name="Picture 9"/>
          <p:cNvPicPr>
            <a:picLocks noChangeAspect="1" noChangeArrowheads="1"/>
          </p:cNvPicPr>
          <p:nvPr/>
        </p:nvPicPr>
        <p:blipFill>
          <a:blip r:embed="rId2" cstate="print"/>
          <a:srcRect/>
          <a:stretch>
            <a:fillRect/>
          </a:stretch>
        </p:blipFill>
        <p:spPr bwMode="auto">
          <a:xfrm>
            <a:off x="2819400" y="3962400"/>
            <a:ext cx="3276600" cy="2457450"/>
          </a:xfrm>
          <a:prstGeom prst="rect">
            <a:avLst/>
          </a:prstGeom>
          <a:noFill/>
          <a:ln w="9525">
            <a:noFill/>
            <a:miter lim="800000"/>
            <a:headEnd/>
            <a:tailEnd/>
          </a:ln>
        </p:spPr>
      </p:pic>
      <p:pic>
        <p:nvPicPr>
          <p:cNvPr id="5" name="Рисунок 4"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pic>
        <p:nvPicPr>
          <p:cNvPr id="3074" name="Picture 2" descr="http://x-lines.ru/letters/i/cyrillicscript/0615/dd2235/28/1/4nqpdn3y4n37bxstodemjwfa4n6pdyqtthopbcsosdem3wfarr.png"/>
          <p:cNvPicPr>
            <a:picLocks noChangeAspect="1" noChangeArrowheads="1"/>
          </p:cNvPicPr>
          <p:nvPr/>
        </p:nvPicPr>
        <p:blipFill>
          <a:blip r:embed="rId4" cstate="print"/>
          <a:srcRect/>
          <a:stretch>
            <a:fillRect/>
          </a:stretch>
        </p:blipFill>
        <p:spPr bwMode="auto">
          <a:xfrm>
            <a:off x="533400" y="4648200"/>
            <a:ext cx="8167688" cy="1905000"/>
          </a:xfrm>
          <a:prstGeom prst="rect">
            <a:avLst/>
          </a:prstGeom>
          <a:noFill/>
        </p:spPr>
      </p:pic>
    </p:spTree>
    <p:extLst>
      <p:ext uri="{BB962C8B-B14F-4D97-AF65-F5344CB8AC3E}">
        <p14:creationId xmlns:p14="http://schemas.microsoft.com/office/powerpoint/2010/main" xmlns="" val="2184711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3">
                                            <p:txEl>
                                              <p:pRg st="0" end="0"/>
                                            </p:txEl>
                                          </p:spTgt>
                                        </p:tgtEl>
                                      </p:cBhvr>
                                    </p:animEffect>
                                    <p:set>
                                      <p:cBhvr>
                                        <p:cTn id="7" dur="1" fill="hold">
                                          <p:stCondLst>
                                            <p:cond delay="1999"/>
                                          </p:stCondLst>
                                        </p:cTn>
                                        <p:tgtEl>
                                          <p:spTgt spid="3">
                                            <p:txEl>
                                              <p:pRg st="0" end="0"/>
                                            </p:txEl>
                                          </p:spTgt>
                                        </p:tgtEl>
                                        <p:attrNameLst>
                                          <p:attrName>style.visibility</p:attrName>
                                        </p:attrNameLst>
                                      </p:cBhvr>
                                      <p:to>
                                        <p:strVal val="hidden"/>
                                      </p:to>
                                    </p:set>
                                  </p:childTnLst>
                                </p:cTn>
                              </p:par>
                              <p:par>
                                <p:cTn id="8" presetID="64" presetClass="path" presetSubtype="0" accel="50000" decel="50000" fill="hold" nodeType="withEffect">
                                  <p:stCondLst>
                                    <p:cond delay="0"/>
                                  </p:stCondLst>
                                  <p:childTnLst>
                                    <p:animMotion origin="layout" path="M 0 -4.44444E-6 L -0.00417 -0.25694 " pathEditMode="relative" rAng="0" ptsTypes="AA">
                                      <p:cBhvr>
                                        <p:cTn id="9" dur="2000" fill="hold"/>
                                        <p:tgtEl>
                                          <p:spTgt spid="4"/>
                                        </p:tgtEl>
                                        <p:attrNameLst>
                                          <p:attrName>ppt_x</p:attrName>
                                          <p:attrName>ppt_y</p:attrName>
                                        </p:attrNameLst>
                                      </p:cBhvr>
                                      <p:rCtr x="-2" y="-128"/>
                                    </p:animMotion>
                                  </p:childTnLst>
                                </p:cTn>
                              </p:par>
                            </p:childTnLst>
                          </p:cTn>
                        </p:par>
                        <p:par>
                          <p:cTn id="10" fill="hold">
                            <p:stCondLst>
                              <p:cond delay="2000"/>
                            </p:stCondLst>
                            <p:childTnLst>
                              <p:par>
                                <p:cTn id="11" presetID="1" presetClass="entr" presetSubtype="0" fill="hold" nodeType="afterEffect">
                                  <p:stCondLst>
                                    <p:cond delay="0"/>
                                  </p:stCondLst>
                                  <p:childTnLst>
                                    <p:set>
                                      <p:cBhvr>
                                        <p:cTn id="12"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Дорога добра.wmv.mp4">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pic>
        <p:nvPicPr>
          <p:cNvPr id="5" name="Рисунок 4"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143000"/>
          </a:xfrm>
        </p:spPr>
        <p:txBody>
          <a:bodyPr/>
          <a:lstStyle/>
          <a:p>
            <a:r>
              <a:rPr lang="ru-RU" dirty="0" smtClean="0"/>
              <a:t>Ресурсы интернета</a:t>
            </a:r>
            <a:endParaRPr lang="ru-RU" dirty="0"/>
          </a:p>
        </p:txBody>
      </p:sp>
      <p:sp>
        <p:nvSpPr>
          <p:cNvPr id="3" name="Содержимое 2"/>
          <p:cNvSpPr>
            <a:spLocks noGrp="1"/>
          </p:cNvSpPr>
          <p:nvPr>
            <p:ph idx="1"/>
          </p:nvPr>
        </p:nvSpPr>
        <p:spPr>
          <a:xfrm>
            <a:off x="457200" y="2057400"/>
            <a:ext cx="8229600" cy="4525963"/>
          </a:xfrm>
        </p:spPr>
        <p:txBody>
          <a:bodyPr>
            <a:normAutofit fontScale="85000" lnSpcReduction="20000"/>
          </a:bodyPr>
          <a:lstStyle/>
          <a:p>
            <a:r>
              <a:rPr lang="en-US" sz="1200" dirty="0" smtClean="0">
                <a:hlinkClick r:id="rId2"/>
              </a:rPr>
              <a:t>http://www.myshared.ru/slide/924516/</a:t>
            </a:r>
            <a:r>
              <a:rPr lang="ru-RU" sz="1200" dirty="0" smtClean="0"/>
              <a:t>  (картинка  «9 декабря – День героев Отечества»)</a:t>
            </a:r>
          </a:p>
          <a:p>
            <a:r>
              <a:rPr lang="en-US" sz="1200" dirty="0" smtClean="0">
                <a:hlinkClick r:id="rId3"/>
              </a:rPr>
              <a:t>http://izhig.ru/awards-russia/medal-gold-star.php</a:t>
            </a:r>
            <a:r>
              <a:rPr lang="ru-RU" sz="1200" dirty="0" smtClean="0"/>
              <a:t>   ( орден «Золотая Звезда»)</a:t>
            </a:r>
          </a:p>
          <a:p>
            <a:r>
              <a:rPr lang="en-US" sz="1200" dirty="0" smtClean="0">
                <a:hlinkClick r:id="rId4"/>
              </a:rPr>
              <a:t>https://ru.wikipedia.org/wiki/%D0%9E%D1%81%D0%BA%D0%B0%D0%BD%D0%BE%D0%B2,_%D0%A1%D1%83%D0%BB%D0%B0%D0%BC%D0%B1%D0%B5%D0%BA_%D0%A1%D1%83%D1%81%D0%B0%D1%80%D0%BA%D1%83%D0%BB%D0%BE%D0%B2%D0%B8%D1%87</a:t>
            </a:r>
            <a:r>
              <a:rPr lang="ru-RU" sz="1200" dirty="0" smtClean="0"/>
              <a:t>  (</a:t>
            </a:r>
            <a:r>
              <a:rPr lang="ru-RU" sz="1200" dirty="0" err="1" smtClean="0"/>
              <a:t>Осканов</a:t>
            </a:r>
            <a:r>
              <a:rPr lang="ru-RU" sz="1200" dirty="0" smtClean="0"/>
              <a:t>, </a:t>
            </a:r>
            <a:r>
              <a:rPr lang="ru-RU" sz="1200" dirty="0" err="1" smtClean="0"/>
              <a:t>Суламбек</a:t>
            </a:r>
            <a:r>
              <a:rPr lang="ru-RU" sz="1200" dirty="0" smtClean="0"/>
              <a:t> </a:t>
            </a:r>
            <a:r>
              <a:rPr lang="ru-RU" sz="1200" dirty="0" err="1" smtClean="0"/>
              <a:t>Сусаркулович</a:t>
            </a:r>
            <a:r>
              <a:rPr lang="ru-RU" sz="1200" dirty="0" smtClean="0"/>
              <a:t>)</a:t>
            </a:r>
          </a:p>
          <a:p>
            <a:r>
              <a:rPr lang="en-US" sz="1200" dirty="0" smtClean="0">
                <a:hlinkClick r:id="rId5"/>
              </a:rPr>
              <a:t>http://volkolledzh.ru/ovr/events/711-news-09152014</a:t>
            </a:r>
            <a:r>
              <a:rPr lang="ru-RU" sz="1200" dirty="0" smtClean="0"/>
              <a:t> (картинка, героическая символика)</a:t>
            </a:r>
          </a:p>
          <a:p>
            <a:r>
              <a:rPr lang="en-US" sz="1200" dirty="0" smtClean="0">
                <a:hlinkClick r:id="rId6"/>
              </a:rPr>
              <a:t>http://klassnujugolok.blogspot.ru/2014/05/blog-post.html</a:t>
            </a:r>
            <a:r>
              <a:rPr lang="ru-RU" sz="1200" dirty="0" smtClean="0"/>
              <a:t>  (картинки, пионеры-герои)</a:t>
            </a:r>
          </a:p>
          <a:p>
            <a:r>
              <a:rPr lang="en-US" sz="1200" dirty="0" smtClean="0">
                <a:hlinkClick r:id="rId7"/>
              </a:rPr>
              <a:t>http://farmvision.ru/kupit-yunior-neo.html</a:t>
            </a:r>
            <a:r>
              <a:rPr lang="ru-RU" sz="1200" dirty="0" smtClean="0"/>
              <a:t> (Картинка, дети)</a:t>
            </a:r>
          </a:p>
          <a:p>
            <a:r>
              <a:rPr lang="en-US" sz="1200" dirty="0" smtClean="0">
                <a:hlinkClick r:id="rId8"/>
              </a:rPr>
              <a:t>http://www.council.gov.ru/events/news/73151/</a:t>
            </a:r>
            <a:r>
              <a:rPr lang="ru-RU" sz="1200" dirty="0" smtClean="0"/>
              <a:t> (Чествование детей-героев в Совете Федерации, видео»</a:t>
            </a:r>
          </a:p>
          <a:p>
            <a:r>
              <a:rPr lang="en-US" sz="1200" dirty="0" smtClean="0">
                <a:hlinkClick r:id="rId9"/>
              </a:rPr>
              <a:t>http://abali.ru/?tag=flag-rossii&amp;paged=3</a:t>
            </a:r>
            <a:r>
              <a:rPr lang="ru-RU" sz="1200" dirty="0" smtClean="0"/>
              <a:t> (Российский флаг в виде сердца, картинка)</a:t>
            </a:r>
          </a:p>
          <a:p>
            <a:r>
              <a:rPr lang="en-US" sz="1200" dirty="0" smtClean="0">
                <a:hlinkClick r:id="rId10"/>
              </a:rPr>
              <a:t>http://www.yar.kp.ru/daily/26458.5/3328688/</a:t>
            </a:r>
            <a:r>
              <a:rPr lang="ru-RU" sz="1200" dirty="0" smtClean="0"/>
              <a:t> (картинки и текст «Герои нашего времени»)</a:t>
            </a:r>
          </a:p>
          <a:p>
            <a:r>
              <a:rPr lang="en-US" sz="1200" dirty="0" smtClean="0">
                <a:hlinkClick r:id="rId11"/>
              </a:rPr>
              <a:t>http://eee.fm/s/%D1%81%D0%BF%D0%BE%D0%BA%D0%BE%D0%B9%D0%BD%D0%B0%D1%8F+%D0%BC%D1%83%D0%B7%D1%8B%D0%BA%D0%B0+%D0%B1%D0%B5%D0%B7+%D1%81%D0%BB%D0%BE%D0%B2/</a:t>
            </a:r>
            <a:r>
              <a:rPr lang="ru-RU" sz="1200" dirty="0" smtClean="0"/>
              <a:t> (спокойная музыка без слов)</a:t>
            </a:r>
          </a:p>
          <a:p>
            <a:r>
              <a:rPr lang="en-US" sz="1200" dirty="0" smtClean="0">
                <a:hlinkClick r:id="rId12"/>
              </a:rPr>
              <a:t>https://www.youtube.com/watch?v=pB4APM41CpI</a:t>
            </a:r>
            <a:r>
              <a:rPr lang="ru-RU" sz="1200" dirty="0" smtClean="0"/>
              <a:t>    (дорога добра. Видео)</a:t>
            </a:r>
          </a:p>
          <a:p>
            <a:r>
              <a:rPr lang="en-US" sz="1200" dirty="0" smtClean="0">
                <a:hlinkClick r:id="rId13"/>
              </a:rPr>
              <a:t>https://www.youtube.com/watch?v=HJ1Gyjz0N0A</a:t>
            </a:r>
            <a:r>
              <a:rPr lang="ru-RU" sz="1200" dirty="0" smtClean="0"/>
              <a:t>  («Дети – герои» видео)</a:t>
            </a:r>
          </a:p>
          <a:p>
            <a:r>
              <a:rPr lang="en-US" sz="1200" dirty="0" smtClean="0">
                <a:hlinkClick r:id="rId14"/>
              </a:rPr>
              <a:t>http://lusana.ru/presentation/18168</a:t>
            </a:r>
            <a:r>
              <a:rPr lang="ru-RU" sz="1200" dirty="0" smtClean="0"/>
              <a:t> (фон, картинки, текст)</a:t>
            </a:r>
          </a:p>
          <a:p>
            <a:r>
              <a:rPr lang="ru-RU" sz="1200" dirty="0" smtClean="0">
                <a:hlinkClick r:id="rId15"/>
              </a:rPr>
              <a:t>https://www.stihi.ru/2012/05/23/883</a:t>
            </a:r>
            <a:r>
              <a:rPr lang="ru-RU" sz="1200" dirty="0" smtClean="0"/>
              <a:t> (Стих «Дети герои»)</a:t>
            </a:r>
          </a:p>
          <a:p>
            <a:r>
              <a:rPr lang="en-US" sz="1200" dirty="0" smtClean="0">
                <a:hlinkClick r:id="rId16"/>
              </a:rPr>
              <a:t>http://x-lines.ru/letters/i/cyrillicscript/0615/dd2235/28/1/4nqpdn3y4n37bxstodemjwfa4n6pdyqtthopbcsosdem3wfarr.png</a:t>
            </a:r>
            <a:r>
              <a:rPr lang="ru-RU" sz="1200" dirty="0" smtClean="0"/>
              <a:t> (картинка, надпись)</a:t>
            </a:r>
          </a:p>
          <a:p>
            <a:r>
              <a:rPr lang="en-US" sz="1200" dirty="0" smtClean="0">
                <a:hlinkClick r:id="rId17"/>
              </a:rPr>
              <a:t>http://x-lines.ru/letters/i/cyrillicscript/0615/dd2235/28/1/4nqpdn3y4n37bxstodemjwfa4n6pdyqtthopdysoz5emdwf64nh1aego15emmwf74g81n.png</a:t>
            </a:r>
            <a:r>
              <a:rPr lang="ru-RU" sz="1200" dirty="0" smtClean="0"/>
              <a:t>  (картинка, надпись)</a:t>
            </a:r>
          </a:p>
          <a:p>
            <a:r>
              <a:rPr lang="en-US" sz="1200" dirty="0" smtClean="0">
                <a:hlinkClick r:id="rId18"/>
              </a:rPr>
              <a:t>http://x-lines.ru/letters/i/cyrillicscript/0615/dd2235/28/1/4nqpdn3y4n37bxstodemjwfa4n6pdyqtthopdysoz5emdwf64nh1aego1uembwf74nhpbq3b.png</a:t>
            </a:r>
            <a:r>
              <a:rPr lang="ru-RU" sz="1200" dirty="0" smtClean="0"/>
              <a:t> (картинка, надпись)</a:t>
            </a:r>
          </a:p>
          <a:p>
            <a:r>
              <a:rPr lang="en-US" sz="1200" dirty="0" smtClean="0">
                <a:hlinkClick r:id="rId19"/>
              </a:rPr>
              <a:t>http://x-lines.ru/letters/i/cyrillicscript/0615/dd2235/28/1/4nqpdn3y4n37bxstodemjwfa4n6pdyqtthopdysoz5emdwf64nh1aegouxemmwf74nann.png</a:t>
            </a:r>
            <a:r>
              <a:rPr lang="ru-RU" sz="1200" dirty="0" smtClean="0"/>
              <a:t> (картинка, надпись)</a:t>
            </a:r>
          </a:p>
          <a:p>
            <a:r>
              <a:rPr lang="en-US" sz="1200" dirty="0" smtClean="0">
                <a:hlinkClick r:id="rId20"/>
              </a:rPr>
              <a:t>http://x-lines.ru/letters/i/cyrillicscript/0615/dd2235/28/1/4nqpdn3y4n37bxstodemjwfa4n6pdyqtthopdysoz5emdwf64nh1aegow8emmwcy4ge7bpsosyoo.png</a:t>
            </a:r>
            <a:r>
              <a:rPr lang="ru-RU" sz="1200" dirty="0" smtClean="0"/>
              <a:t> (картинка, надпись)</a:t>
            </a:r>
          </a:p>
          <a:p>
            <a:r>
              <a:rPr lang="en-US" sz="1200" dirty="0" smtClean="0">
                <a:hlinkClick r:id="rId21"/>
              </a:rPr>
              <a:t>http://genyborka.ru/3145</a:t>
            </a:r>
            <a:r>
              <a:rPr lang="ru-RU" sz="1200" dirty="0" smtClean="0"/>
              <a:t> (картинка «Я помню! </a:t>
            </a:r>
            <a:r>
              <a:rPr lang="ru-RU" sz="1200" dirty="0" err="1" smtClean="0"/>
              <a:t>Ягоржусь</a:t>
            </a:r>
            <a:r>
              <a:rPr lang="ru-RU" sz="1200" smtClean="0"/>
              <a:t>!»</a:t>
            </a:r>
            <a:endParaRPr lang="ru-RU" sz="1200" dirty="0" smtClean="0"/>
          </a:p>
          <a:p>
            <a:endParaRPr lang="ru-RU" sz="1200" dirty="0" smtClean="0"/>
          </a:p>
          <a:p>
            <a:endParaRPr lang="ru-RU" sz="12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667000"/>
            <a:ext cx="8229600" cy="2438400"/>
          </a:xfrm>
        </p:spPr>
        <p:txBody>
          <a:bodyPr>
            <a:normAutofit fontScale="92500"/>
          </a:bodyPr>
          <a:lstStyle/>
          <a:p>
            <a:pPr>
              <a:buNone/>
            </a:pPr>
            <a:r>
              <a:rPr lang="ru-RU" dirty="0" smtClean="0"/>
              <a:t>    </a:t>
            </a:r>
            <a:r>
              <a:rPr lang="ru-RU" b="1" i="1" dirty="0" smtClean="0"/>
              <a:t>Слава защитникам маленьким нашим,</a:t>
            </a:r>
            <a:br>
              <a:rPr lang="ru-RU" b="1" i="1" dirty="0" smtClean="0"/>
            </a:br>
            <a:r>
              <a:rPr lang="ru-RU" b="1" i="1" dirty="0" smtClean="0"/>
              <a:t>Слава героям за Родину павшим!</a:t>
            </a:r>
            <a:br>
              <a:rPr lang="ru-RU" b="1" i="1" dirty="0" smtClean="0"/>
            </a:br>
            <a:r>
              <a:rPr lang="ru-RU" b="1" i="1" dirty="0" smtClean="0"/>
              <a:t>С личиком детским, но с подвигом дерзким,</a:t>
            </a:r>
            <a:br>
              <a:rPr lang="ru-RU" b="1" i="1" dirty="0" smtClean="0"/>
            </a:br>
            <a:r>
              <a:rPr lang="ru-RU" b="1" i="1" dirty="0" smtClean="0"/>
              <a:t>Слава мальчишкам, девчонкам Советским</a:t>
            </a:r>
            <a:endParaRPr lang="ru-RU" b="1" i="1" dirty="0"/>
          </a:p>
        </p:txBody>
      </p:sp>
      <p:pic>
        <p:nvPicPr>
          <p:cNvPr id="6" name="Дети герои_1_1.mp4">
            <a:hlinkClick r:id="" action="ppaction://media"/>
          </p:cNvPr>
          <p:cNvPicPr>
            <a:picLocks noRot="1" noChangeAspect="1"/>
          </p:cNvPicPr>
          <p:nvPr>
            <a:videoFile r:link="rId1"/>
          </p:nvPr>
        </p:nvPicPr>
        <p:blipFill>
          <a:blip r:embed="rId3" cstate="print"/>
          <a:stretch>
            <a:fillRect/>
          </a:stretch>
        </p:blipFill>
        <p:spPr>
          <a:xfrm>
            <a:off x="0" y="0"/>
            <a:ext cx="9956800" cy="7467600"/>
          </a:xfrm>
          <a:prstGeom prst="rect">
            <a:avLst/>
          </a:prstGeom>
        </p:spPr>
      </p:pic>
      <p:pic>
        <p:nvPicPr>
          <p:cNvPr id="5" name="Рисунок 4" descr="2_Flat_logo_on_transparent_284x65.png"/>
          <p:cNvPicPr>
            <a:picLocks noChangeAspect="1"/>
          </p:cNvPicPr>
          <p:nvPr/>
        </p:nvPicPr>
        <p:blipFill>
          <a:blip r:embed="rId4"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mediacall" presetSubtype="0" fill="hold" nodeType="withEffect">
                                  <p:stCondLst>
                                    <p:cond delay="0"/>
                                  </p:stCondLst>
                                  <p:childTnLst>
                                    <p:cmd type="call" cmd="playFrom(0.0)">
                                      <p:cBhvr>
                                        <p:cTn id="8"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6"/>
                    </p:tgtEl>
                  </p:cond>
                </p:stCondLst>
                <p:endSync evt="end" delay="0">
                  <p:rtn val="all"/>
                </p:endSync>
                <p:childTnLst>
                  <p:par>
                    <p:cTn id="10" fill="hold">
                      <p:stCondLst>
                        <p:cond delay="0"/>
                      </p:stCondLst>
                      <p:childTnLst>
                        <p:par>
                          <p:cTn id="11" fill="hold">
                            <p:stCondLst>
                              <p:cond delay="0"/>
                            </p:stCondLst>
                            <p:childTnLst>
                              <p:par>
                                <p:cTn id="12" presetID="2" presetClass="mediacall" presetSubtype="0" fill="hold" nodeType="clickEffect">
                                  <p:stCondLst>
                                    <p:cond delay="0"/>
                                  </p:stCondLst>
                                  <p:childTnLst>
                                    <p:cmd type="call" cmd="togglePause">
                                      <p:cBhvr>
                                        <p:cTn id="13" dur="1" fill="hold"/>
                                        <p:tgtEl>
                                          <p:spTgt spid="6"/>
                                        </p:tgtEl>
                                      </p:cBhvr>
                                    </p:cmd>
                                  </p:childTnLst>
                                </p:cTn>
                              </p:par>
                            </p:childTnLst>
                          </p:cTn>
                        </p:par>
                      </p:childTnLst>
                    </p:cTn>
                  </p:par>
                </p:childTnLst>
              </p:cTn>
              <p:nextCondLst>
                <p:cond evt="onClick" delay="0">
                  <p:tgtEl>
                    <p:spTgt spid="6"/>
                  </p:tgtEl>
                </p:cond>
              </p:nextCondLst>
            </p:seq>
            <p:video>
              <p:cMediaNode>
                <p:cTn id="14"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Военные песни - От героев былых времён (mp3cut.ru).mp3">
            <a:hlinkClick r:id="" action="ppaction://media"/>
          </p:cNvPr>
          <p:cNvPicPr>
            <a:picLocks noRot="1" noChangeAspect="1"/>
          </p:cNvPicPr>
          <p:nvPr>
            <a:audioFile r:link="rId1"/>
          </p:nvPr>
        </p:nvPicPr>
        <p:blipFill>
          <a:blip r:embed="rId3" cstate="print"/>
          <a:stretch>
            <a:fillRect/>
          </a:stretch>
        </p:blipFill>
        <p:spPr>
          <a:xfrm>
            <a:off x="4419600" y="3276600"/>
            <a:ext cx="304800" cy="304800"/>
          </a:xfrm>
          <a:prstGeom prst="rect">
            <a:avLst/>
          </a:prstGeom>
        </p:spPr>
      </p:pic>
      <p:sp>
        <p:nvSpPr>
          <p:cNvPr id="2" name="Заголовок 1"/>
          <p:cNvSpPr>
            <a:spLocks noGrp="1"/>
          </p:cNvSpPr>
          <p:nvPr>
            <p:ph type="title"/>
          </p:nvPr>
        </p:nvSpPr>
        <p:spPr/>
        <p:txBody>
          <a:bodyPr/>
          <a:lstStyle/>
          <a:p>
            <a:endParaRPr lang="ru-RU" dirty="0"/>
          </a:p>
        </p:txBody>
      </p:sp>
      <p:pic>
        <p:nvPicPr>
          <p:cNvPr id="2050" name="Picture 2" descr="Картинки по запросу пионеры герои"/>
          <p:cNvPicPr>
            <a:picLocks noChangeAspect="1" noChangeArrowheads="1"/>
          </p:cNvPicPr>
          <p:nvPr/>
        </p:nvPicPr>
        <p:blipFill>
          <a:blip r:embed="rId4" cstate="print"/>
          <a:srcRect/>
          <a:stretch>
            <a:fillRect/>
          </a:stretch>
        </p:blipFill>
        <p:spPr bwMode="auto">
          <a:xfrm>
            <a:off x="1143000" y="1371600"/>
            <a:ext cx="6858000" cy="5143501"/>
          </a:xfrm>
          <a:prstGeom prst="rect">
            <a:avLst/>
          </a:prstGeom>
          <a:noFill/>
        </p:spPr>
      </p:pic>
      <p:pic>
        <p:nvPicPr>
          <p:cNvPr id="2052" name="Picture 4" descr="Картинки по запросу пионеры герои"/>
          <p:cNvPicPr>
            <a:picLocks noChangeAspect="1" noChangeArrowheads="1"/>
          </p:cNvPicPr>
          <p:nvPr/>
        </p:nvPicPr>
        <p:blipFill>
          <a:blip r:embed="rId5" cstate="print"/>
          <a:srcRect/>
          <a:stretch>
            <a:fillRect/>
          </a:stretch>
        </p:blipFill>
        <p:spPr bwMode="auto">
          <a:xfrm>
            <a:off x="-4686300" y="1524000"/>
            <a:ext cx="4686300" cy="4572000"/>
          </a:xfrm>
          <a:prstGeom prst="rect">
            <a:avLst/>
          </a:prstGeom>
          <a:noFill/>
        </p:spPr>
      </p:pic>
      <p:pic>
        <p:nvPicPr>
          <p:cNvPr id="2054" name="Picture 6" descr="http://im3.asset.yvimg.kz/userimages/estrella/v9pf109BGfr6NYfjqqQsY8fRnD1RD6.jpg"/>
          <p:cNvPicPr>
            <a:picLocks noChangeAspect="1" noChangeArrowheads="1"/>
          </p:cNvPicPr>
          <p:nvPr/>
        </p:nvPicPr>
        <p:blipFill>
          <a:blip r:embed="rId6" cstate="print"/>
          <a:srcRect/>
          <a:stretch>
            <a:fillRect/>
          </a:stretch>
        </p:blipFill>
        <p:spPr bwMode="auto">
          <a:xfrm>
            <a:off x="-4705350" y="1524000"/>
            <a:ext cx="4705350" cy="4591051"/>
          </a:xfrm>
          <a:prstGeom prst="rect">
            <a:avLst/>
          </a:prstGeom>
          <a:noFill/>
        </p:spPr>
      </p:pic>
      <p:pic>
        <p:nvPicPr>
          <p:cNvPr id="2056" name="Picture 8" descr="http://im7.asset.yvimg.kz/userimages/estrella/35ndDsb9hej4FcjH0YYu9ady9YBOp3.jpg"/>
          <p:cNvPicPr>
            <a:picLocks noChangeAspect="1" noChangeArrowheads="1"/>
          </p:cNvPicPr>
          <p:nvPr/>
        </p:nvPicPr>
        <p:blipFill>
          <a:blip r:embed="rId7" cstate="print"/>
          <a:srcRect/>
          <a:stretch>
            <a:fillRect/>
          </a:stretch>
        </p:blipFill>
        <p:spPr bwMode="auto">
          <a:xfrm>
            <a:off x="-4714875" y="1447800"/>
            <a:ext cx="4714875" cy="4610100"/>
          </a:xfrm>
          <a:prstGeom prst="rect">
            <a:avLst/>
          </a:prstGeom>
          <a:noFill/>
        </p:spPr>
      </p:pic>
      <p:pic>
        <p:nvPicPr>
          <p:cNvPr id="2058" name="Picture 10" descr="http://im7.asset.yvimg.kz/userimages/estrella/ud3r7svejzpWhinkch9QX3TIWu2Eft.jpg"/>
          <p:cNvPicPr>
            <a:picLocks noChangeAspect="1" noChangeArrowheads="1"/>
          </p:cNvPicPr>
          <p:nvPr/>
        </p:nvPicPr>
        <p:blipFill>
          <a:blip r:embed="rId8" cstate="print"/>
          <a:srcRect/>
          <a:stretch>
            <a:fillRect/>
          </a:stretch>
        </p:blipFill>
        <p:spPr bwMode="auto">
          <a:xfrm>
            <a:off x="-4781550" y="1447800"/>
            <a:ext cx="4781550" cy="4619626"/>
          </a:xfrm>
          <a:prstGeom prst="rect">
            <a:avLst/>
          </a:prstGeom>
          <a:noFill/>
        </p:spPr>
      </p:pic>
      <p:pic>
        <p:nvPicPr>
          <p:cNvPr id="2060" name="Picture 12" descr="http://im2.asset.yvimg.kz/userimages/estrella/54zAHe5I6y4aBYt873r5wE7a657JaM.jpg"/>
          <p:cNvPicPr>
            <a:picLocks noChangeAspect="1" noChangeArrowheads="1"/>
          </p:cNvPicPr>
          <p:nvPr/>
        </p:nvPicPr>
        <p:blipFill>
          <a:blip r:embed="rId9" cstate="print"/>
          <a:srcRect/>
          <a:stretch>
            <a:fillRect/>
          </a:stretch>
        </p:blipFill>
        <p:spPr bwMode="auto">
          <a:xfrm>
            <a:off x="-4762500" y="1447800"/>
            <a:ext cx="4762500" cy="4638676"/>
          </a:xfrm>
          <a:prstGeom prst="rect">
            <a:avLst/>
          </a:prstGeom>
          <a:noFill/>
        </p:spPr>
      </p:pic>
      <p:pic>
        <p:nvPicPr>
          <p:cNvPr id="2062" name="Picture 14" descr="http://im5.asset.yvimg.kz/userimages/estrella/MHVdpN9dO6z6i32Bf795KR4eV75Uv4.jpg"/>
          <p:cNvPicPr>
            <a:picLocks noChangeAspect="1" noChangeArrowheads="1"/>
          </p:cNvPicPr>
          <p:nvPr/>
        </p:nvPicPr>
        <p:blipFill>
          <a:blip r:embed="rId10" cstate="print"/>
          <a:srcRect/>
          <a:stretch>
            <a:fillRect/>
          </a:stretch>
        </p:blipFill>
        <p:spPr bwMode="auto">
          <a:xfrm>
            <a:off x="-4798629" y="1447800"/>
            <a:ext cx="4798629" cy="4572000"/>
          </a:xfrm>
          <a:prstGeom prst="rect">
            <a:avLst/>
          </a:prstGeom>
          <a:noFill/>
        </p:spPr>
      </p:pic>
      <p:pic>
        <p:nvPicPr>
          <p:cNvPr id="11" name="Рисунок 10" descr="2_Flat_logo_on_transparent_284x65.png"/>
          <p:cNvPicPr>
            <a:picLocks noChangeAspect="1"/>
          </p:cNvPicPr>
          <p:nvPr/>
        </p:nvPicPr>
        <p:blipFill>
          <a:blip r:embed="rId11"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0582" fill="hold"/>
                                        <p:tgtEl>
                                          <p:spTgt spid="13"/>
                                        </p:tgtEl>
                                      </p:cBhvr>
                                    </p:cmd>
                                  </p:childTnLst>
                                </p:cTn>
                              </p:par>
                              <p:par>
                                <p:cTn id="7" presetID="63" presetClass="path" presetSubtype="0" accel="50000" decel="50000" fill="hold" nodeType="withEffect">
                                  <p:stCondLst>
                                    <p:cond delay="0"/>
                                  </p:stCondLst>
                                  <p:childTnLst>
                                    <p:animMotion origin="layout" path="M 3.33333E-6 -3.2948E-6 L 1.56666 -3.2948E-6 " pathEditMode="relative" rAng="0" ptsTypes="AA">
                                      <p:cBhvr>
                                        <p:cTn id="8" dur="10000" fill="hold"/>
                                        <p:tgtEl>
                                          <p:spTgt spid="2052"/>
                                        </p:tgtEl>
                                        <p:attrNameLst>
                                          <p:attrName>ppt_x</p:attrName>
                                          <p:attrName>ppt_y</p:attrName>
                                        </p:attrNameLst>
                                      </p:cBhvr>
                                      <p:rCtr x="783" y="0"/>
                                    </p:animMotion>
                                  </p:childTnLst>
                                </p:cTn>
                              </p:par>
                              <p:par>
                                <p:cTn id="9" presetID="63" presetClass="path" presetSubtype="0" accel="50000" decel="50000" fill="hold" nodeType="withEffect">
                                  <p:stCondLst>
                                    <p:cond delay="10000"/>
                                  </p:stCondLst>
                                  <p:childTnLst>
                                    <p:animMotion origin="layout" path="M 0 1.7341E-7 L 1.55625 -0.0111 " pathEditMode="relative" rAng="0" ptsTypes="AA">
                                      <p:cBhvr>
                                        <p:cTn id="10" dur="10000" fill="hold"/>
                                        <p:tgtEl>
                                          <p:spTgt spid="2054"/>
                                        </p:tgtEl>
                                        <p:attrNameLst>
                                          <p:attrName>ppt_x</p:attrName>
                                          <p:attrName>ppt_y</p:attrName>
                                        </p:attrNameLst>
                                      </p:cBhvr>
                                      <p:rCtr x="778" y="-6"/>
                                    </p:animMotion>
                                  </p:childTnLst>
                                </p:cTn>
                              </p:par>
                              <p:par>
                                <p:cTn id="11" presetID="63" presetClass="path" presetSubtype="0" accel="50000" decel="50000" fill="hold" nodeType="withEffect">
                                  <p:stCondLst>
                                    <p:cond delay="20000"/>
                                  </p:stCondLst>
                                  <p:childTnLst>
                                    <p:animMotion origin="layout" path="M 0 -3.2948E-6 L 1.55781 -0.01109 " pathEditMode="relative" rAng="0" ptsTypes="AA">
                                      <p:cBhvr>
                                        <p:cTn id="12" dur="10000" fill="hold"/>
                                        <p:tgtEl>
                                          <p:spTgt spid="2056"/>
                                        </p:tgtEl>
                                        <p:attrNameLst>
                                          <p:attrName>ppt_x</p:attrName>
                                          <p:attrName>ppt_y</p:attrName>
                                        </p:attrNameLst>
                                      </p:cBhvr>
                                      <p:rCtr x="779" y="-6"/>
                                    </p:animMotion>
                                  </p:childTnLst>
                                </p:cTn>
                              </p:par>
                              <p:par>
                                <p:cTn id="13" presetID="63" presetClass="path" presetSubtype="0" accel="50000" decel="50000" fill="hold" nodeType="withEffect">
                                  <p:stCondLst>
                                    <p:cond delay="30000"/>
                                  </p:stCondLst>
                                  <p:childTnLst>
                                    <p:animMotion origin="layout" path="M 3.33333E-6 -1.11111E-6 L 1.56666 -1.11111E-6 " pathEditMode="relative" rAng="0" ptsTypes="AA">
                                      <p:cBhvr>
                                        <p:cTn id="14" dur="10000" fill="hold"/>
                                        <p:tgtEl>
                                          <p:spTgt spid="2058"/>
                                        </p:tgtEl>
                                        <p:attrNameLst>
                                          <p:attrName>ppt_x</p:attrName>
                                          <p:attrName>ppt_y</p:attrName>
                                        </p:attrNameLst>
                                      </p:cBhvr>
                                      <p:rCtr x="783" y="0"/>
                                    </p:animMotion>
                                  </p:child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Группа 6"/>
          <p:cNvGrpSpPr/>
          <p:nvPr/>
        </p:nvGrpSpPr>
        <p:grpSpPr>
          <a:xfrm>
            <a:off x="0" y="0"/>
            <a:ext cx="9144000" cy="6858000"/>
            <a:chOff x="0" y="0"/>
            <a:chExt cx="9144000" cy="6858000"/>
          </a:xfrm>
        </p:grpSpPr>
        <p:sp>
          <p:nvSpPr>
            <p:cNvPr id="6" name="Прямоугольник 5"/>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7890"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r>
              <a:rPr lang="ru-RU" dirty="0" smtClean="0"/>
              <a:t>Марат </a:t>
            </a:r>
            <a:r>
              <a:rPr lang="ru-RU" dirty="0" err="1" smtClean="0"/>
              <a:t>Казей</a:t>
            </a:r>
            <a:endParaRPr lang="ru-RU" dirty="0"/>
          </a:p>
        </p:txBody>
      </p:sp>
      <p:pic>
        <p:nvPicPr>
          <p:cNvPr id="4" name="Дети герои_2.mp4">
            <a:hlinkClick r:id="" action="ppaction://media"/>
          </p:cNvPr>
          <p:cNvPicPr>
            <a:picLocks noGrp="1" noRot="1" noChangeAspect="1"/>
          </p:cNvPicPr>
          <p:nvPr>
            <p:ph idx="1"/>
            <a:videoFile r:link="rId1"/>
          </p:nvPr>
        </p:nvPicPr>
        <p:blipFill>
          <a:blip r:embed="rId4" cstate="print"/>
          <a:stretch>
            <a:fillRect/>
          </a:stretch>
        </p:blipFill>
        <p:spPr>
          <a:xfrm>
            <a:off x="0" y="533400"/>
            <a:ext cx="9144000" cy="6858000"/>
          </a:xfrm>
          <a:prstGeom prst="rect">
            <a:avLst/>
          </a:prstGeom>
        </p:spPr>
      </p:pic>
      <p:pic>
        <p:nvPicPr>
          <p:cNvPr id="8" name="Рисунок 7"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par>
                                <p:cTn id="7" presetID="1" presetClass="exit" presetSubtype="0" fill="hold" nodeType="withEffect">
                                  <p:stCondLst>
                                    <p:cond delay="73000"/>
                                  </p:stCondLst>
                                  <p:childTnLst>
                                    <p:set>
                                      <p:cBhvr>
                                        <p:cTn id="8" dur="1" fill="hold">
                                          <p:stCondLst>
                                            <p:cond delay="0"/>
                                          </p:stCondLst>
                                        </p:cTn>
                                        <p:tgtEl>
                                          <p:spTgt spid="4"/>
                                        </p:tgtEl>
                                        <p:attrNameLst>
                                          <p:attrName>style.visibility</p:attrName>
                                        </p:attrNameLst>
                                      </p:cBhvr>
                                      <p:to>
                                        <p:strVal val="hidden"/>
                                      </p:to>
                                    </p:set>
                                    <p:cmd type="call" cmd="stop">
                                      <p:cBhvr>
                                        <p:cTn id="9" dur="1">
                                          <p:stCondLst>
                                            <p:cond delay="0"/>
                                          </p:stCondLst>
                                        </p:cTn>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Группа 6"/>
          <p:cNvGrpSpPr/>
          <p:nvPr/>
        </p:nvGrpSpPr>
        <p:grpSpPr>
          <a:xfrm>
            <a:off x="0" y="0"/>
            <a:ext cx="9144000" cy="6858000"/>
            <a:chOff x="0" y="0"/>
            <a:chExt cx="9144000" cy="6858000"/>
          </a:xfrm>
        </p:grpSpPr>
        <p:sp>
          <p:nvSpPr>
            <p:cNvPr id="8" name="Прямоугольник 7"/>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r>
              <a:rPr lang="ru-RU" dirty="0" smtClean="0"/>
              <a:t>Валя Котик</a:t>
            </a:r>
            <a:endParaRPr lang="ru-RU" dirty="0"/>
          </a:p>
        </p:txBody>
      </p:sp>
      <p:pic>
        <p:nvPicPr>
          <p:cNvPr id="6" name="Валя Котик_1.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pic>
        <p:nvPicPr>
          <p:cNvPr id="10" name="Рисунок 9"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1" presetClass="exit" presetSubtype="0" fill="hold" nodeType="withEffect">
                                  <p:stCondLst>
                                    <p:cond delay="74000"/>
                                  </p:stCondLst>
                                  <p:childTnLst>
                                    <p:set>
                                      <p:cBhvr>
                                        <p:cTn id="8" dur="1" fill="hold">
                                          <p:stCondLst>
                                            <p:cond delay="0"/>
                                          </p:stCondLst>
                                        </p:cTn>
                                        <p:tgtEl>
                                          <p:spTgt spid="6"/>
                                        </p:tgtEl>
                                        <p:attrNameLst>
                                          <p:attrName>style.visibility</p:attrName>
                                        </p:attrNameLst>
                                      </p:cBhvr>
                                      <p:to>
                                        <p:strVal val="hidden"/>
                                      </p:to>
                                    </p:set>
                                    <p:cmd type="call" cmd="stop">
                                      <p:cBhvr>
                                        <p:cTn id="9" dur="1">
                                          <p:stCondLst>
                                            <p:cond delay="0"/>
                                          </p:stCondLst>
                                        </p:cTn>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endCondLst>
                </p:cTn>
                <p:tgtEl>
                  <p:spTgt spid="6"/>
                </p:tgtEl>
              </p:cMediaNode>
            </p:video>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33400" y="1676400"/>
            <a:ext cx="8229600" cy="2362200"/>
          </a:xfrm>
        </p:spPr>
        <p:txBody>
          <a:bodyPr/>
          <a:lstStyle/>
          <a:p>
            <a:pPr>
              <a:buNone/>
            </a:pPr>
            <a:r>
              <a:rPr lang="ru-RU" dirty="0" smtClean="0"/>
              <a:t>    </a:t>
            </a:r>
            <a:r>
              <a:rPr lang="ru-RU" b="1" i="1" dirty="0" smtClean="0"/>
              <a:t>Детское сердце явилось огромным,</a:t>
            </a:r>
            <a:br>
              <a:rPr lang="ru-RU" b="1" i="1" dirty="0" smtClean="0"/>
            </a:br>
            <a:r>
              <a:rPr lang="ru-RU" b="1" i="1" dirty="0" smtClean="0"/>
              <a:t>Смело сражалось с врагом вероломным.</a:t>
            </a:r>
            <a:br>
              <a:rPr lang="ru-RU" b="1" i="1" dirty="0" smtClean="0"/>
            </a:br>
            <a:r>
              <a:rPr lang="ru-RU" b="1" i="1" dirty="0" smtClean="0"/>
              <a:t>Дети - герои идя на войну,</a:t>
            </a:r>
            <a:br>
              <a:rPr lang="ru-RU" b="1" i="1" dirty="0" smtClean="0"/>
            </a:br>
            <a:r>
              <a:rPr lang="ru-RU" b="1" i="1" dirty="0" smtClean="0"/>
              <a:t>Насмерть стояли спасая страну!</a:t>
            </a:r>
            <a:endParaRPr lang="ru-RU" b="1" i="1" dirty="0"/>
          </a:p>
        </p:txBody>
      </p:sp>
      <p:pic>
        <p:nvPicPr>
          <p:cNvPr id="4" name="Picture 2" descr="Картинки по запросу пионеры герои"/>
          <p:cNvPicPr>
            <a:picLocks noChangeAspect="1" noChangeArrowheads="1"/>
          </p:cNvPicPr>
          <p:nvPr/>
        </p:nvPicPr>
        <p:blipFill>
          <a:blip r:embed="rId2" cstate="print"/>
          <a:srcRect/>
          <a:stretch>
            <a:fillRect/>
          </a:stretch>
        </p:blipFill>
        <p:spPr bwMode="auto">
          <a:xfrm>
            <a:off x="381000" y="4191000"/>
            <a:ext cx="8315325" cy="2120629"/>
          </a:xfrm>
          <a:prstGeom prst="rect">
            <a:avLst/>
          </a:prstGeom>
          <a:noFill/>
        </p:spPr>
      </p:pic>
      <p:pic>
        <p:nvPicPr>
          <p:cNvPr id="5" name="Рисунок 4" descr="2_Flat_logo_on_transparent_284x65.png"/>
          <p:cNvPicPr>
            <a:picLocks noChangeAspect="1"/>
          </p:cNvPicPr>
          <p:nvPr/>
        </p:nvPicPr>
        <p:blipFill>
          <a:blip r:embed="rId3"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Группа 6"/>
          <p:cNvGrpSpPr/>
          <p:nvPr/>
        </p:nvGrpSpPr>
        <p:grpSpPr>
          <a:xfrm>
            <a:off x="0" y="0"/>
            <a:ext cx="9144000" cy="6858000"/>
            <a:chOff x="0" y="0"/>
            <a:chExt cx="9144000" cy="6858000"/>
          </a:xfrm>
        </p:grpSpPr>
        <p:sp>
          <p:nvSpPr>
            <p:cNvPr id="8" name="Прямоугольник 7"/>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Picture 2" descr="Картинки по запросу вечная память героям"/>
            <p:cNvPicPr>
              <a:picLocks noChangeAspect="1" noChangeArrowheads="1"/>
            </p:cNvPicPr>
            <p:nvPr/>
          </p:nvPicPr>
          <p:blipFill>
            <a:blip r:embed="rId3" cstate="print"/>
            <a:srcRect/>
            <a:stretch>
              <a:fillRect/>
            </a:stretch>
          </p:blipFill>
          <p:spPr bwMode="auto">
            <a:xfrm>
              <a:off x="381000" y="1828800"/>
              <a:ext cx="8321040" cy="3962400"/>
            </a:xfrm>
            <a:prstGeom prst="rect">
              <a:avLst/>
            </a:prstGeom>
            <a:solidFill>
              <a:schemeClr val="tx1"/>
            </a:solidFill>
            <a:ln>
              <a:solidFill>
                <a:schemeClr val="tx1"/>
              </a:solidFill>
            </a:ln>
          </p:spPr>
        </p:pic>
      </p:grpSp>
      <p:sp>
        <p:nvSpPr>
          <p:cNvPr id="2" name="Заголовок 1"/>
          <p:cNvSpPr>
            <a:spLocks noGrp="1"/>
          </p:cNvSpPr>
          <p:nvPr>
            <p:ph type="title"/>
          </p:nvPr>
        </p:nvSpPr>
        <p:spPr/>
        <p:txBody>
          <a:bodyPr/>
          <a:lstStyle/>
          <a:p>
            <a:endParaRPr lang="ru-RU" dirty="0"/>
          </a:p>
        </p:txBody>
      </p:sp>
      <p:pic>
        <p:nvPicPr>
          <p:cNvPr id="6" name="Юта Бондаровская (2).mp4">
            <a:hlinkClick r:id="" action="ppaction://media"/>
          </p:cNvPr>
          <p:cNvPicPr>
            <a:picLocks noGrp="1" noRot="1" noChangeAspect="1"/>
          </p:cNvPicPr>
          <p:nvPr>
            <p:ph idx="1"/>
            <a:videoFile r:link="rId1"/>
          </p:nvPr>
        </p:nvPicPr>
        <p:blipFill>
          <a:blip r:embed="rId4" cstate="print"/>
          <a:stretch>
            <a:fillRect/>
          </a:stretch>
        </p:blipFill>
        <p:spPr>
          <a:xfrm>
            <a:off x="0" y="0"/>
            <a:ext cx="9144000" cy="6858000"/>
          </a:xfrm>
          <a:prstGeom prst="rect">
            <a:avLst/>
          </a:prstGeom>
        </p:spPr>
      </p:pic>
      <p:pic>
        <p:nvPicPr>
          <p:cNvPr id="10" name="Рисунок 9" descr="2_Flat_logo_on_transparent_284x65.png"/>
          <p:cNvPicPr>
            <a:picLocks noChangeAspect="1"/>
          </p:cNvPicPr>
          <p:nvPr/>
        </p:nvPicPr>
        <p:blipFill>
          <a:blip r:embed="rId5" cstate="print"/>
          <a:stretch>
            <a:fillRect/>
          </a:stretch>
        </p:blipFill>
        <p:spPr>
          <a:xfrm>
            <a:off x="7772400" y="6544078"/>
            <a:ext cx="1371599" cy="3139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1" presetClass="exit" presetSubtype="0" fill="hold" nodeType="withEffect">
                                  <p:stCondLst>
                                    <p:cond delay="58000"/>
                                  </p:stCondLst>
                                  <p:childTnLst>
                                    <p:set>
                                      <p:cBhvr>
                                        <p:cTn id="8" dur="1" fill="hold">
                                          <p:stCondLst>
                                            <p:cond delay="0"/>
                                          </p:stCondLst>
                                        </p:cTn>
                                        <p:tgtEl>
                                          <p:spTgt spid="6"/>
                                        </p:tgtEl>
                                        <p:attrNameLst>
                                          <p:attrName>style.visibility</p:attrName>
                                        </p:attrNameLst>
                                      </p:cBhvr>
                                      <p:to>
                                        <p:strVal val="hidden"/>
                                      </p:to>
                                    </p:set>
                                    <p:cmd type="call" cmd="stop">
                                      <p:cBhvr>
                                        <p:cTn id="9" dur="1">
                                          <p:stCondLst>
                                            <p:cond delay="0"/>
                                          </p:stCondLst>
                                        </p:cTn>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endCondLst>
                </p:cTn>
                <p:tgtEl>
                  <p:spTgt spid="6"/>
                </p:tgtEl>
              </p:cMediaNode>
            </p:video>
            <p:seq concurrent="1" nextAc="seek">
              <p:cTn id="11" restart="whenNotActive" fill="hold" evtFilter="cancelBubble" nodeType="interactiveSeq">
                <p:stCondLst>
                  <p:cond evt="onClick" delay="0">
                    <p:tgtEl>
                      <p:spTgt spid="6"/>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4386</TotalTime>
  <Words>835</Words>
  <Application>Microsoft Office PowerPoint</Application>
  <PresentationFormat>Экран (4:3)</PresentationFormat>
  <Paragraphs>87</Paragraphs>
  <Slides>32</Slides>
  <Notes>0</Notes>
  <HiddenSlides>0</HiddenSlides>
  <MMClips>13</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Office Theme</vt:lpstr>
      <vt:lpstr>В жизни всегда есть место подвигу!</vt:lpstr>
      <vt:lpstr>Слайд 2</vt:lpstr>
      <vt:lpstr>Слайд 3</vt:lpstr>
      <vt:lpstr>Слайд 4</vt:lpstr>
      <vt:lpstr>Слайд 5</vt:lpstr>
      <vt:lpstr>Марат Казей</vt:lpstr>
      <vt:lpstr>Валя Котик</vt:lpstr>
      <vt:lpstr>Слайд 8</vt:lpstr>
      <vt:lpstr>Слайд 9</vt:lpstr>
      <vt:lpstr>Слайд 10</vt:lpstr>
      <vt:lpstr>Слайд 11</vt:lpstr>
      <vt:lpstr>Слайд 12</vt:lpstr>
      <vt:lpstr>Слайд 13</vt:lpstr>
      <vt:lpstr>Слайд 14</vt:lpstr>
      <vt:lpstr>Слайд 15</vt:lpstr>
      <vt:lpstr>Есть ли сегодня в нашей жизни место подвигу? Есть ли примеры для подражания, люди, на которых хочется быть похожим? </vt:lpstr>
      <vt:lpstr>Слайд 17</vt:lpstr>
      <vt:lpstr>Слайд 18</vt:lpstr>
      <vt:lpstr>Слайд 19</vt:lpstr>
      <vt:lpstr>Слайд 20</vt:lpstr>
      <vt:lpstr>Слайд 21</vt:lpstr>
      <vt:lpstr>Дима  Некрасов</vt:lpstr>
      <vt:lpstr>Слайд 23</vt:lpstr>
      <vt:lpstr>Слайд 24</vt:lpstr>
      <vt:lpstr>Слайд 25</vt:lpstr>
      <vt:lpstr>КТО ЕЩЕ ПОЛУЧИЛ МЕДАЛИ: </vt:lpstr>
      <vt:lpstr>КТО ЕЩЕ ПОЛУЧИЛ МЕДАЛИ: </vt:lpstr>
      <vt:lpstr>КТО ЕЩЕ ПОЛУЧИЛ МЕДАЛИ: </vt:lpstr>
      <vt:lpstr>КТО ЕЩЕ ПОЛУЧИЛ МЕДАЛИ: </vt:lpstr>
      <vt:lpstr>Эти дети настоящие герои!</vt:lpstr>
      <vt:lpstr>Слайд 31</vt:lpstr>
      <vt:lpstr>Ресурсы интернета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Катенок</dc:creator>
  <cp:lastModifiedBy>?????? ?????????</cp:lastModifiedBy>
  <cp:revision>135</cp:revision>
  <dcterms:created xsi:type="dcterms:W3CDTF">2013-10-28T09:12:00Z</dcterms:created>
  <dcterms:modified xsi:type="dcterms:W3CDTF">2020-03-16T07:48:49Z</dcterms:modified>
</cp:coreProperties>
</file>