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98" r:id="rId2"/>
    <p:sldId id="294" r:id="rId3"/>
    <p:sldId id="268" r:id="rId4"/>
    <p:sldId id="300" r:id="rId5"/>
    <p:sldId id="256" r:id="rId6"/>
    <p:sldId id="279" r:id="rId7"/>
    <p:sldId id="257" r:id="rId8"/>
    <p:sldId id="258" r:id="rId9"/>
    <p:sldId id="267" r:id="rId10"/>
    <p:sldId id="285" r:id="rId11"/>
    <p:sldId id="272" r:id="rId12"/>
    <p:sldId id="271" r:id="rId13"/>
    <p:sldId id="273" r:id="rId14"/>
    <p:sldId id="277" r:id="rId15"/>
    <p:sldId id="278" r:id="rId16"/>
    <p:sldId id="283" r:id="rId17"/>
    <p:sldId id="299" r:id="rId18"/>
    <p:sldId id="297" r:id="rId19"/>
    <p:sldId id="290" r:id="rId20"/>
    <p:sldId id="288" r:id="rId21"/>
    <p:sldId id="293" r:id="rId22"/>
    <p:sldId id="295" r:id="rId23"/>
    <p:sldId id="26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EB6"/>
    <a:srgbClr val="B719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65" autoAdjust="0"/>
    <p:restoredTop sz="97245" autoAdjust="0"/>
  </p:normalViewPr>
  <p:slideViewPr>
    <p:cSldViewPr>
      <p:cViewPr varScale="1">
        <p:scale>
          <a:sx n="109" d="100"/>
          <a:sy n="109" d="100"/>
        </p:scale>
        <p:origin x="-1590" y="1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9FE05-B1D5-42D2-A412-95D172E4F99B}" type="datetimeFigureOut">
              <a:rPr lang="ru-RU" smtClean="0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A7010-D941-4DE0-8C69-4363F0A166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7CE0A4-BF12-4D89-8449-E03A7602F9FE}" type="datetimeFigureOut">
              <a:rPr lang="ru-RU" smtClean="0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ED696-BA98-4FB8-AFCB-962C6F080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6C98A-7483-4F89-94B4-3C5701AF40D4}" type="datetimeFigureOut">
              <a:rPr lang="ru-RU" smtClean="0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A8BF9-AFC4-4B1C-B981-8CB0C5BABD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3AD1E-6494-4D1B-908D-33079F895E26}" type="datetimeFigureOut">
              <a:rPr lang="ru-RU" smtClean="0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AC9E4-B33C-4FBA-83F1-9DD9B9F25A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ACB4C-DD86-40C2-BBE8-D7BCDBDB6506}" type="datetimeFigureOut">
              <a:rPr lang="ru-RU" smtClean="0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3AF22-D383-4E26-AA03-6BC9C97C47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65BFF-0144-4300-A4FB-0C90BE46566A}" type="datetimeFigureOut">
              <a:rPr lang="ru-RU" smtClean="0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72857-CC9F-4C56-AA40-3A731128D8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3F120-0616-401F-99BB-752582157964}" type="datetimeFigureOut">
              <a:rPr lang="ru-RU" smtClean="0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06D44-4572-4649-8633-7614DCF4D1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3AD1E-6494-4D1B-908D-33079F895E26}" type="datetimeFigureOut">
              <a:rPr lang="ru-RU" smtClean="0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AC9E4-B33C-4FBA-83F1-9DD9B9F25A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196027-C5AB-4E2A-B8A4-553302B76CE1}" type="datetimeFigureOut">
              <a:rPr lang="ru-RU" smtClean="0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17B47-2AE9-497C-9B47-FE8F6CB321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1B3A0-5A60-4877-AF8B-2855F58CE407}" type="datetimeFigureOut">
              <a:rPr lang="ru-RU" smtClean="0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F8CD7-2B62-44DA-9266-33D6B279A4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C3EBD0-14D8-438D-8C35-8B5A3AA07C2A}" type="datetimeFigureOut">
              <a:rPr lang="ru-RU" smtClean="0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F1495-D52B-44EF-9815-A3976DA789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13AD1E-6494-4D1B-908D-33079F895E26}" type="datetimeFigureOut">
              <a:rPr lang="ru-RU" smtClean="0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BAC9E4-B33C-4FBA-83F1-9DD9B9F25A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572428" cy="106798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5113" algn="ctr" eaLnBrk="0" hangingPunct="0"/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Социально-значимый </a:t>
            </a:r>
            <a:r>
              <a:rPr lang="ru-RU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</a:t>
            </a:r>
          </a:p>
          <a:p>
            <a:pPr lvl="0" indent="265113" algn="ctr" eaLnBrk="0" hangingPunct="0"/>
            <a:r>
              <a:rPr lang="ru-RU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«Традиции и культура народа вне  времени» </a:t>
            </a:r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indent="265113" algn="ctr" eaLnBrk="0" hangingPunct="0"/>
            <a:endParaRPr lang="ru-RU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Подготовили учащиеся МКОУ «Андийская СОШ №2» Ботлихского района РД . Руководитель проекта : учитель начальных классов МКОУ «Андийская СОШ №2» 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Гамзатова </a:t>
            </a:r>
            <a:r>
              <a:rPr lang="ru-RU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Калимат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Ахмедовна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265113" algn="ctr" eaLnBrk="0" hangingPunct="0"/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ctr" eaLnBrk="0" hangingPunct="0"/>
            <a:endParaRPr lang="ru-RU" sz="16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 descr="C:\Users\1\Desktop\IMG-20190322-WA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429552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otvet.imgsmail.ru/download/u_5ce61bdd317ba00a545b960489dc8cec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6200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0" y="0"/>
            <a:ext cx="9121280" cy="76020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Джамаат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A0EB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Самой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A0EB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крепкой формой сближения людей в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A0EB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Дагестане является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A0EB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джамаат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A0EB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это жители одного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A0EB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населенного пункта.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xn--80afg2atm.xn--p1ai/wp-content/uploads/2016/04/img-20160415-wa0045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8215370" cy="4429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296372" cy="865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15680" tIns="533232" rIns="457056" bIns="177744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/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lang="ru-RU" sz="36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Тухум</a:t>
            </a:r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algn="just"/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Тухум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дагестанцев – это значит род, родня . Каждый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дагестанец, каждая семья в Дагестане относится к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какому-нибудь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тухуму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s://upload.wikimedia.org/wikipedia/ru/thumb/3/3e/Sheykhiyer.jpg/800px-Sheykhiy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7620000" cy="5786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0" y="0"/>
            <a:ext cx="9184950" cy="91409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Одежда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Дагестане особое место занимала и национальная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одежда . По одежде можно было узнать к какой нации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относится человек </a:t>
            </a:r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86868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www.moidagestan.ru/files/post/19820/1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143800" cy="4238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14546" y="928670"/>
            <a:ext cx="478634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Андийская национальная одежда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 descr="http://golye-na-foto.ru/photos/darginskaya-narodnaya-odejda-12022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488" y="428604"/>
            <a:ext cx="238417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Праздники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5680" tIns="672888" rIns="469752" bIns="7617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457200"/>
            <a:ext cx="63863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65088" y="457200"/>
            <a:ext cx="8976816" cy="1537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</a:tabLst>
            </a:pPr>
            <a:endParaRPr lang="ru-RU" sz="1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Наиболее распространенным традиционным праздником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весны, являлся праздник первой борозды, который </a:t>
            </a:r>
          </a:p>
          <a:p>
            <a:pPr indent="449263" algn="just">
              <a:tabLst>
                <a:tab pos="698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открывал начало весенне-полевых работ.</a:t>
            </a:r>
            <a:r>
              <a:rPr lang="ru-RU" sz="2400" dirty="0" smtClean="0">
                <a:solidFill>
                  <a:srgbClr val="7030A0"/>
                </a:solidFill>
              </a:rPr>
              <a:t> Чаще всего он</a:t>
            </a:r>
          </a:p>
          <a:p>
            <a:pPr indent="449263" algn="just">
              <a:tabLst>
                <a:tab pos="698500" algn="l"/>
              </a:tabLst>
            </a:pPr>
            <a:r>
              <a:rPr lang="ru-RU" sz="2400" dirty="0" smtClean="0">
                <a:solidFill>
                  <a:srgbClr val="7030A0"/>
                </a:solidFill>
              </a:rPr>
              <a:t> отмечался в 20-х числах марта</a:t>
            </a:r>
            <a:r>
              <a:rPr lang="ru-RU" sz="2400" dirty="0" smtClean="0"/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49263" algn="just">
              <a:tabLst>
                <a:tab pos="698500" algn="l"/>
              </a:tabLst>
            </a:pPr>
            <a:r>
              <a:rPr lang="ru-RU" sz="2400" dirty="0" smtClean="0"/>
              <a:t>   </a:t>
            </a:r>
          </a:p>
          <a:p>
            <a:pPr indent="449263" algn="just">
              <a:tabLst>
                <a:tab pos="698500" algn="l"/>
              </a:tabLst>
            </a:pPr>
            <a:endParaRPr lang="ru-RU" sz="2400" dirty="0" smtClean="0"/>
          </a:p>
          <a:p>
            <a:pPr indent="449263" algn="just">
              <a:tabLst>
                <a:tab pos="698500" algn="l"/>
              </a:tabLst>
            </a:pPr>
            <a:endParaRPr lang="ru-RU" sz="2400" dirty="0" smtClean="0"/>
          </a:p>
          <a:p>
            <a:pPr indent="449263" algn="just">
              <a:tabLst>
                <a:tab pos="698500" algn="l"/>
              </a:tabLst>
            </a:pPr>
            <a:endParaRPr lang="ru-RU" sz="2400" dirty="0" smtClean="0"/>
          </a:p>
          <a:p>
            <a:pPr indent="449263" algn="just">
              <a:tabLst>
                <a:tab pos="698500" algn="l"/>
              </a:tabLst>
            </a:pPr>
            <a:endParaRPr lang="ru-RU" sz="2400" dirty="0" smtClean="0"/>
          </a:p>
          <a:p>
            <a:pPr indent="449263" algn="just">
              <a:tabLst>
                <a:tab pos="698500" algn="l"/>
              </a:tabLst>
            </a:pPr>
            <a:endParaRPr lang="ru-RU" sz="2400" dirty="0" smtClean="0"/>
          </a:p>
          <a:p>
            <a:pPr indent="449263" algn="just">
              <a:tabLst>
                <a:tab pos="698500" algn="l"/>
              </a:tabLst>
            </a:pPr>
            <a:endParaRPr lang="ru-RU" sz="2400" dirty="0" smtClean="0"/>
          </a:p>
          <a:p>
            <a:pPr indent="449263" algn="just">
              <a:tabLst>
                <a:tab pos="698500" algn="l"/>
              </a:tabLst>
            </a:pPr>
            <a:endParaRPr lang="ru-RU" sz="2400" dirty="0" smtClean="0"/>
          </a:p>
          <a:p>
            <a:pPr indent="449263" algn="just">
              <a:tabLst>
                <a:tab pos="698500" algn="l"/>
              </a:tabLst>
            </a:pPr>
            <a:endParaRPr lang="ru-RU" sz="2400" dirty="0" smtClean="0"/>
          </a:p>
          <a:p>
            <a:pPr indent="449263" algn="just">
              <a:tabLst>
                <a:tab pos="698500" algn="l"/>
              </a:tabLst>
            </a:pPr>
            <a:endParaRPr lang="ru-RU" sz="2400" dirty="0" smtClean="0"/>
          </a:p>
          <a:p>
            <a:pPr indent="449263" algn="just">
              <a:tabLst>
                <a:tab pos="698500" algn="l"/>
              </a:tabLst>
            </a:pPr>
            <a:endParaRPr lang="ru-RU" sz="2400" dirty="0" smtClean="0"/>
          </a:p>
          <a:p>
            <a:pPr indent="449263" algn="just">
              <a:tabLst>
                <a:tab pos="698500" algn="l"/>
              </a:tabLst>
            </a:pPr>
            <a:endParaRPr lang="ru-RU" sz="2400" dirty="0" smtClean="0"/>
          </a:p>
          <a:p>
            <a:pPr indent="449263" algn="just">
              <a:tabLst>
                <a:tab pos="698500" algn="l"/>
              </a:tabLst>
            </a:pPr>
            <a:endParaRPr lang="ru-RU" sz="2400" dirty="0" smtClean="0"/>
          </a:p>
          <a:p>
            <a:pPr indent="449263" algn="just">
              <a:tabLst>
                <a:tab pos="698500" algn="l"/>
              </a:tabLst>
            </a:pPr>
            <a:endParaRPr lang="ru-RU" sz="2400" dirty="0" smtClean="0"/>
          </a:p>
          <a:p>
            <a:pPr indent="449263" algn="just">
              <a:tabLst>
                <a:tab pos="698500" algn="l"/>
              </a:tabLst>
            </a:pPr>
            <a:endParaRPr lang="ru-RU" sz="2400" dirty="0" smtClean="0"/>
          </a:p>
          <a:p>
            <a:pPr indent="449263" algn="just">
              <a:tabLst>
                <a:tab pos="698500" algn="l"/>
              </a:tabLst>
            </a:pPr>
            <a:endParaRPr lang="ru-RU" sz="2400" dirty="0" smtClean="0"/>
          </a:p>
          <a:p>
            <a:pPr indent="449263" algn="just">
              <a:tabLst>
                <a:tab pos="698500" algn="l"/>
              </a:tabLst>
            </a:pPr>
            <a:endParaRPr lang="ru-RU" sz="2400" dirty="0" smtClean="0"/>
          </a:p>
          <a:p>
            <a:pPr indent="449263" algn="just">
              <a:tabLst>
                <a:tab pos="698500" algn="l"/>
              </a:tabLst>
            </a:pPr>
            <a:endParaRPr lang="ru-RU" sz="2400" dirty="0" smtClean="0"/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odnoselchane.ru/images/photogallery/1284_20110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596"/>
            <a:ext cx="778674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.ii4.ru/images/2013/03/22/341849_kulich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696200" cy="5214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685800" y="285729"/>
            <a:ext cx="7772400" cy="857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День первой борозды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Призы детей участвовавших в соревнованиях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slamdag.ru/sites/img/stati/2009/1kv/juma_namaz01_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7286676" cy="4841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071538" y="196761"/>
            <a:ext cx="7572428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Ураза байрам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Начинается праздник с коллективного праздничного намаза в мечети  «</a:t>
            </a:r>
            <a:r>
              <a:rPr lang="ru-RU" b="1" i="1" dirty="0" err="1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гает</a:t>
            </a:r>
            <a:r>
              <a:rPr lang="ru-RU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–намаз».</a:t>
            </a:r>
            <a:r>
              <a:rPr lang="ru-RU" sz="28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iadagestan.ru/upload/iblock/08e/08e013abb37977fc3c18b702e0fa4fe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715304" cy="45565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928662" y="285728"/>
            <a:ext cx="7429552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5113" algn="just" eaLnBrk="0" hangingPunct="0"/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Ураза -байрам</a:t>
            </a:r>
          </a:p>
          <a:p>
            <a:pPr lvl="0" indent="265113" algn="just" eaLnBrk="0" hangingPunct="0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После намаза в мечети , первыми поздравляют , родителей и бабушку с дедушкой .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dnoselchane.ru/images/photogallery/415_20130116_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57224" y="214290"/>
            <a:ext cx="764386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5113" algn="just" eaLnBrk="0" hangingPunct="0"/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Ураза – байрам</a:t>
            </a:r>
          </a:p>
          <a:p>
            <a:pPr lvl="0" indent="265113" algn="just" eaLnBrk="0" hangingPunct="0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Лучший праздник для детей , собирают конфеты поздравляя сельчан .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572428" cy="56938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5113" algn="just" eaLnBrk="0" hangingPunct="0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Тема проекта : </a:t>
            </a:r>
          </a:p>
          <a:p>
            <a:pPr indent="265113" algn="just" eaLnBrk="0" hangingPunct="0"/>
            <a:r>
              <a:rPr lang="ru-RU" sz="2800" b="1" i="1" dirty="0" smtClean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«Культура и традиции народов</a:t>
            </a:r>
            <a:r>
              <a:rPr lang="ru-RU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Дагестана».</a:t>
            </a:r>
          </a:p>
          <a:p>
            <a:pPr lvl="0" indent="265113" algn="just" eaLnBrk="0" hangingPunct="0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проекта: познакомиться с культурой и традициями народов Дагестана.</a:t>
            </a:r>
          </a:p>
          <a:p>
            <a:pPr lvl="0" indent="265113" algn="just" eaLnBrk="0" hangingPunct="0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 проекта: материал проекта может быть интересен для людей , которые не знакомы с культурой и традицией нашей Республики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. </a:t>
            </a:r>
          </a:p>
          <a:p>
            <a:pPr lvl="0" indent="265113" algn="just" eaLnBrk="0" hangingPunct="0"/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just" eaLnBrk="0" hangingPunct="0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Срок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реализации проекта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just" eaLnBrk="0" hangingPunct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2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месяца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(с 1 марта по 1 мая 2018 года).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just" eaLnBrk="0" hangingPunct="0"/>
            <a:endParaRPr lang="ru-RU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КУРБАН –БАЙРАМ</a:t>
            </a:r>
            <a:r>
              <a:rPr lang="ru-RU" sz="2800" b="1" i="1" dirty="0" smtClean="0">
                <a:solidFill>
                  <a:schemeClr val="tx2"/>
                </a:solidFill>
              </a:rPr>
              <a:t/>
            </a:r>
            <a:br>
              <a:rPr lang="ru-RU" sz="2800" b="1" i="1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>читают молитву (</a:t>
            </a:r>
            <a:r>
              <a:rPr lang="ru-RU" sz="2800" b="1" i="1" dirty="0" err="1" smtClean="0">
                <a:solidFill>
                  <a:schemeClr val="tx2"/>
                </a:solidFill>
              </a:rPr>
              <a:t>такбир</a:t>
            </a:r>
            <a:r>
              <a:rPr lang="ru-RU" sz="2800" b="1" i="1" dirty="0" smtClean="0">
                <a:solidFill>
                  <a:schemeClr val="tx2"/>
                </a:solidFill>
              </a:rPr>
              <a:t>) перед жертвоприношением животного.</a:t>
            </a:r>
            <a:br>
              <a:rPr lang="ru-RU" sz="2800" b="1" i="1" dirty="0" smtClean="0">
                <a:solidFill>
                  <a:schemeClr val="tx2"/>
                </a:solidFill>
              </a:rPr>
            </a:b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http://63.r.photoshare.ru/00637/00614ab7401044600d1f98c781ef9eeac0e8922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572428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oidagestan.ru/files/slideshow/406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286676" cy="5214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285852" y="285728"/>
            <a:ext cx="7143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5113" algn="just" eaLnBrk="0" hangingPunct="0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праздник </a:t>
            </a:r>
            <a:r>
              <a:rPr lang="ru-RU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курбан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байрам раздают мясо беднякам 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..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iadagestan.ru/upload/iblock/572/57293bed0eecb1c1555dd34b822376f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643866" cy="45565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714348" y="285728"/>
            <a:ext cx="7572428" cy="13542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5113" algn="just" eaLnBrk="0" hangingPunct="0"/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</a:t>
            </a:r>
            <a:r>
              <a:rPr lang="ru-RU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Курбан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байрам</a:t>
            </a:r>
          </a:p>
          <a:p>
            <a:pPr lvl="0" indent="265113" algn="just" eaLnBrk="0" hangingPunct="0"/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Ходят в гости к родственникам . Поздравляют с праздником 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265113" algn="just" eaLnBrk="0" hangingPunct="0"/>
            <a:endParaRPr lang="ru-RU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286808" cy="50013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5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</a:t>
            </a:r>
            <a:endParaRPr lang="ru-RU" sz="105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105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105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Литература: </a:t>
            </a:r>
            <a:endParaRPr lang="ru-RU" sz="28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«Культура и традиции народов Дагестана»- 8 ой класс .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Х.Г.Магомедсалихов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. «Культура и традиции народов Дагестана» - 9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ый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класс</a:t>
            </a:r>
          </a:p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«Большая энциклопедия Дагестана»под.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Ред.С.М.Нурмагомедова,г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Волгоград,изд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«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Югполиграфиздат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Источники:Беседы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дедушкой и бабушкой.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572428" cy="6093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5113" algn="just" eaLnBrk="0" hangingPunct="0"/>
            <a:r>
              <a:rPr lang="ru-RU" sz="1400" b="1" i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r>
              <a:rPr lang="ru-RU" b="1" i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i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План проекта</a:t>
            </a:r>
          </a:p>
          <a:p>
            <a:pPr lvl="0" indent="265113" algn="just" eaLnBrk="0" hangingPunct="0"/>
            <a:r>
              <a:rPr lang="ru-RU" sz="28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1.Символы Дагестана.</a:t>
            </a:r>
          </a:p>
          <a:p>
            <a:pPr lvl="0" indent="265113" algn="just" eaLnBrk="0" hangingPunct="0"/>
            <a:r>
              <a:rPr lang="ru-RU" sz="28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Традиции Дагестана.</a:t>
            </a:r>
          </a:p>
          <a:p>
            <a:pPr lvl="0" indent="265113" algn="just" eaLnBrk="0" hangingPunct="0"/>
            <a:r>
              <a:rPr lang="ru-RU" sz="28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3.Культура Дагестана.</a:t>
            </a:r>
          </a:p>
          <a:p>
            <a:pPr lvl="0" indent="265113" algn="just" eaLnBrk="0" hangingPunct="0"/>
            <a:r>
              <a:rPr lang="ru-RU" sz="28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4.Моё отношение к культуре и традициям Дагестана</a:t>
            </a:r>
            <a:r>
              <a:rPr lang="ru-RU" sz="28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265113" algn="just" eaLnBrk="0" hangingPunct="0"/>
            <a:endParaRPr lang="ru-RU" sz="2800" b="1" i="1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just" eaLnBrk="0" hangingPunct="0"/>
            <a:endParaRPr lang="ru-RU" sz="2800" b="1" i="1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just" eaLnBrk="0" hangingPunct="0"/>
            <a:endParaRPr lang="ru-RU" sz="2800" b="1" i="1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just" eaLnBrk="0" hangingPunct="0"/>
            <a:endParaRPr lang="ru-RU" sz="2800" b="1" i="1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just" eaLnBrk="0" hangingPunct="0"/>
            <a:endParaRPr lang="ru-RU" sz="2800" b="1" i="1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just" eaLnBrk="0" hangingPunct="0"/>
            <a:endParaRPr lang="ru-RU" sz="2800" b="1" i="1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just" eaLnBrk="0" hangingPunct="0"/>
            <a:endParaRPr lang="ru-RU" sz="2800" b="1" i="1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5113" algn="just" eaLnBrk="0" hangingPunct="0"/>
            <a:endParaRPr lang="ru-RU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 descr="C:\Users\1\Desktop\IMG-20190322-WA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71810"/>
            <a:ext cx="3429025" cy="2500330"/>
          </a:xfrm>
          <a:prstGeom prst="rect">
            <a:avLst/>
          </a:prstGeom>
          <a:noFill/>
        </p:spPr>
      </p:pic>
      <p:pic>
        <p:nvPicPr>
          <p:cNvPr id="2051" name="Picture 3" descr="C:\Users\1\Desktop\IMG-20190322-WA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00438"/>
            <a:ext cx="392909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9975" y="1715494"/>
            <a:ext cx="4564049" cy="34270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/>
          </p:cNvSpPr>
          <p:nvPr>
            <p:ph type="ctrTitle"/>
          </p:nvPr>
        </p:nvSpPr>
        <p:spPr bwMode="auto">
          <a:xfrm>
            <a:off x="685800" y="3286124"/>
            <a:ext cx="8101042" cy="307183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600" cap="none" smtClean="0">
                <a:solidFill>
                  <a:srgbClr val="B7190D"/>
                </a:solidFill>
              </a:rPr>
              <a:t/>
            </a:r>
            <a:br>
              <a:rPr lang="ru-RU" sz="3600" cap="none" smtClean="0">
                <a:solidFill>
                  <a:srgbClr val="B7190D"/>
                </a:solidFill>
              </a:rPr>
            </a:br>
            <a:endParaRPr lang="ru-RU" sz="3600" cap="none" smtClean="0"/>
          </a:p>
        </p:txBody>
      </p:sp>
      <p:sp>
        <p:nvSpPr>
          <p:cNvPr id="112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algn="ctr" eaLnBrk="1" hangingPunct="1"/>
            <a:endParaRPr lang="ru-RU" sz="2600" smtClean="0">
              <a:solidFill>
                <a:srgbClr val="FF0000"/>
              </a:solidFill>
            </a:endParaRPr>
          </a:p>
          <a:p>
            <a:pPr algn="ctr" eaLnBrk="1" hangingPunct="1"/>
            <a:endParaRPr lang="ru-RU" sz="2600" smtClean="0">
              <a:solidFill>
                <a:srgbClr val="FF000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74580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ТРАДИЦИИ И КУЛЬТУРА ДАГЕСТАНА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Дагестан – это не только "страна гор</a:t>
            </a:r>
            <a:r>
              <a:rPr lang="ru-RU" sz="26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 и "страна языков". Слившись в один многонациональный народ, на территории Дагестана живет около 30 народностей – аварцы, даргинцы, лезгины, кумыки,</a:t>
            </a:r>
            <a:r>
              <a:rPr kumimoji="0" lang="ru-RU" sz="2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русские, лакцы, табасаранцы, азербайджанцы, агулы,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рутульцы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чеченцы, ногайцы и многие другие.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42554"/>
            <a:ext cx="8358198" cy="330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upload.wikimedia.org/wikipedia/commons/thumb/8/82/Flag-map_of_Dagestan.svg/688px-Flag-map_of_Dagestan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upload.wikimedia.org/wikipedia/commons/thumb/8/82/Flag-map_of_Dagestan.svg/688px-Flag-map_of_Dagestan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F:\первоцвет\Flag-map_of_Dagesta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57224" y="428604"/>
            <a:ext cx="735811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sz="2800" b="1" i="1" dirty="0" smtClean="0">
                <a:solidFill>
                  <a:srgbClr val="FFFF00"/>
                </a:solidFill>
              </a:rPr>
              <a:t>Мы разные </a:t>
            </a:r>
            <a:r>
              <a:rPr lang="ru-RU" b="1" i="1" dirty="0" smtClean="0">
                <a:solidFill>
                  <a:srgbClr val="FFFF00"/>
                </a:solidFill>
              </a:rPr>
              <a:t>–</a:t>
            </a: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  в  этом наше </a:t>
            </a: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              богатство </a:t>
            </a:r>
            <a:r>
              <a:rPr lang="ru-RU" sz="2800" dirty="0" smtClean="0">
                <a:solidFill>
                  <a:srgbClr val="FFFF00"/>
                </a:solidFill>
              </a:rPr>
              <a:t>,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 мы вместе  </a:t>
            </a:r>
            <a:r>
              <a:rPr lang="ru-RU" dirty="0" smtClean="0">
                <a:solidFill>
                  <a:srgbClr val="FF0000"/>
                </a:solidFill>
              </a:rPr>
              <a:t>--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</a:t>
            </a: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в этом наша сила 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70173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Гостеприимство.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знают что в 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агестане любят гостей . Увидев гостя,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хозяин выходит навстречу, приветствуя словами: «Добро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пожаловать! К добру будет Ваш приезд!».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govorun.info/wp-content/uploads/2014/04/%D0%B4%D1%80%D1%83%D0%B6%D0%B1%D0%B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235" y="2071678"/>
            <a:ext cx="7203665" cy="4429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dirty="0" smtClean="0"/>
              <a:t>.</a:t>
            </a:r>
          </a:p>
        </p:txBody>
      </p:sp>
      <p:pic>
        <p:nvPicPr>
          <p:cNvPr id="12290" name="Picture 2" descr="https://oldimg1.ria.ru/images/63524/46/635244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858180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285728"/>
            <a:ext cx="785818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eaLnBrk="0" hangingPunct="0"/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Готовясь встретить гостя , домохозяйки готовят лучшее из того , что есть дома 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571528"/>
            <a:ext cx="9144000" cy="78790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/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Семья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Дагестанская семья держится на добрых традициях . Самая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главная из них – уважение родителей, дети всегда должны быть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внимательны к родителям и старшим 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9" descr="http://68.media.tumblr.com/216fcb0111f8aa73ec23bf59f582e0b6/tumblr_nxfnl2vkh11tx7ei1o1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871543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492</Words>
  <Application>Microsoft Office PowerPoint</Application>
  <PresentationFormat>Экран (4:3)</PresentationFormat>
  <Paragraphs>261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КУРБАН –БАЙРАМ читают молитву (такбир) перед жертвоприношением животного. </vt:lpstr>
      <vt:lpstr>Слайд 21</vt:lpstr>
      <vt:lpstr>Слайд 22</vt:lpstr>
      <vt:lpstr>Слайд 23</vt:lpstr>
    </vt:vector>
  </TitlesOfParts>
  <Company>hom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Тема : Мой Дагестан</dc:title>
  <dc:creator>Румият</dc:creator>
  <cp:lastModifiedBy>1</cp:lastModifiedBy>
  <cp:revision>119</cp:revision>
  <dcterms:created xsi:type="dcterms:W3CDTF">2015-05-12T17:36:45Z</dcterms:created>
  <dcterms:modified xsi:type="dcterms:W3CDTF">2019-03-22T14:23:45Z</dcterms:modified>
</cp:coreProperties>
</file>