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84" r:id="rId16"/>
    <p:sldMasterId id="2147483686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6" r:id="rId27"/>
    <p:sldId id="267" r:id="rId28"/>
    <p:sldId id="268" r:id="rId2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4BEA42C-C08B-423E-9E04-3FA6B593D0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BE99F7C-15F5-47CC-94F5-B15906FBC1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CDB51CA-95B9-43EF-A211-A004F5837E9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AF98F717-EB65-422A-B58E-81C951F8E7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D07E92BB-D501-4458-A326-DD816D4A40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257C7BCA-6BC2-4E17-8E09-3CE05E9866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CC76ECC7-FD92-4C37-B20C-E1BBE706380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0A21ECB0-A5EC-4494-A81C-8AE9501720A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9191D257-4082-44F7-A77A-273EFADDEC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A4B0B9F3-031D-4B35-AD09-507F551933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42737C6A-DAA6-4E9C-9CFE-573678FEC7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DAEFEB-3067-4E41-B74B-3B8C5F2AB1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3AC2148F-48F9-4B36-BBA6-C8F363BCE4D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AAAD401D-A306-42E7-B590-10857EA0A47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59012755-F8E0-4336-B22F-7CF9F4B9EC3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3FE4362D-E3F7-4E70-8F9E-D7F14E44688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DFAA5C-FF8C-4A99-B1FC-DA84F3D2BF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68EC3B-4E41-4FB6-8A13-548E80AB97D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0FC18C3-B1C4-483D-84DD-67C9C04F488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1EA4CB4-9B72-4673-B2F0-27914C5267E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CA52906-14A7-4527-8216-040A029AD5B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C6AC40B-C762-4D40-AEDE-2C88DDB1C78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374FD34-413F-4707-8013-1F6EE8CC51F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6" descr="HD-ShadowLong.png"/>
          <p:cNvPicPr/>
          <p:nvPr/>
        </p:nvPicPr>
        <p:blipFill>
          <a:blip r:embed="rId4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5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Rectangle 8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5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C76554-C85A-425A-A1C2-47CEA1FD6B8A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14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Picture 15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8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29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30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8E9EE14-CFC5-46CA-81AF-7B6EC13F0224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0" name="Picture 6" descr="HD-ShadowLong.png"/>
          <p:cNvPicPr/>
          <p:nvPr/>
        </p:nvPicPr>
        <p:blipFill>
          <a:blip r:embed="rId4"/>
          <a:stretch/>
        </p:blipFill>
        <p:spPr>
          <a:xfrm>
            <a:off x="0" y="40870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Picture 7" descr="HD-ShadowShort.png"/>
          <p:cNvPicPr/>
          <p:nvPr/>
        </p:nvPicPr>
        <p:blipFill>
          <a:blip r:embed="rId5"/>
          <a:stretch/>
        </p:blipFill>
        <p:spPr>
          <a:xfrm>
            <a:off x="10585800" y="408780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Rectangle 8"/>
          <p:cNvSpPr/>
          <p:nvPr/>
        </p:nvSpPr>
        <p:spPr>
          <a:xfrm>
            <a:off x="0" y="27262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3" name="Rectangle 9"/>
          <p:cNvSpPr/>
          <p:nvPr/>
        </p:nvSpPr>
        <p:spPr>
          <a:xfrm>
            <a:off x="10585800" y="2726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286992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4232160"/>
            <a:ext cx="9613440" cy="170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Образец текста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3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3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sldNum" idx="33"/>
          </p:nvPr>
        </p:nvSpPr>
        <p:spPr>
          <a:xfrm>
            <a:off x="10729440" y="28699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F311B21-04CB-4E1F-A845-08AB27CCDB9F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1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3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3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 idx="3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 idx="36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6D63BB5-7235-4ED7-BE19-6880E4EFD442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Picture 9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Picture 10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Rectangle 1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7" name="Rectangle 1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06480" y="2336760"/>
            <a:ext cx="4471920" cy="69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80400" y="3030120"/>
            <a:ext cx="46980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820120" y="2336760"/>
            <a:ext cx="4473720" cy="691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594040" y="3030120"/>
            <a:ext cx="4699800" cy="290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dt" idx="3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ftr" idx="3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55" name="PlaceHolder 8"/>
          <p:cNvSpPr>
            <a:spLocks noGrp="1"/>
          </p:cNvSpPr>
          <p:nvPr>
            <p:ph type="sldNum" idx="39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4B45D10-EBEB-4E3B-A6BD-1B1C6E53377E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Picture 5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Picture 6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Rectangle 7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4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4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sldNum" idx="42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6D6C4CD-C3D1-49F6-A214-322E814668EE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hashOverlay-FullResolve.png"/>
          <p:cNvPicPr/>
          <p:nvPr/>
        </p:nvPicPr>
        <p:blipFill>
          <a:blip r:embed="rId9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Picture 4" descr="HD-ShadowShort.png"/>
          <p:cNvPicPr/>
          <p:nvPr/>
        </p:nvPicPr>
        <p:blipFill>
          <a:blip r:embed="rId10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Rectangle 5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1"/>
          <p:cNvSpPr>
            <a:spLocks noGrp="1"/>
          </p:cNvSpPr>
          <p:nvPr>
            <p:ph type="dt" idx="4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4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72" name="PlaceHolder 3"/>
          <p:cNvSpPr>
            <a:spLocks noGrp="1"/>
          </p:cNvSpPr>
          <p:nvPr>
            <p:ph type="sldNum" idx="45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76DF590-BE59-4C7B-8C87-E6D5DB37D76B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lt1"/>
                </a:solidFill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4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7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685760" y="2336760"/>
            <a:ext cx="560808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78972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4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4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3" name="PlaceHolder 6"/>
          <p:cNvSpPr>
            <a:spLocks noGrp="1"/>
          </p:cNvSpPr>
          <p:nvPr>
            <p:ph type="sldNum" idx="4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DACB26E4-4803-4AE2-99E2-8708A1985729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Picture 7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8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868280" y="2336760"/>
            <a:ext cx="5425560" cy="359892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875760" cy="3598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dt" idx="4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ftr" idx="5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04" name="PlaceHolder 6"/>
          <p:cNvSpPr>
            <a:spLocks noGrp="1"/>
          </p:cNvSpPr>
          <p:nvPr>
            <p:ph type="sldNum" idx="5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0862472-1D0F-4DFD-82D8-C8D596AA911C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7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452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9613440" cy="3589200"/>
          </a:xfrm>
          <a:prstGeom prst="rect">
            <a:avLst/>
          </a:prstGeom>
          <a:noFill/>
          <a:ln w="0">
            <a:noFill/>
          </a:ln>
          <a:effectLst>
            <a:outerShdw blurRad="76320" dist="63332" dir="5047642" rotWithShape="0">
              <a:srgbClr val="000000">
                <a:alpha val="41000"/>
              </a:srgbClr>
            </a:outerShdw>
          </a:effectLst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80400" y="5169600"/>
            <a:ext cx="9613440" cy="62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6"/>
          </p:nvPr>
        </p:nvSpPr>
        <p:spPr>
          <a:xfrm>
            <a:off x="10729440" y="47113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376CEB07-7B1C-41AC-871C-058876C70FC1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Picture 7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0400" y="609480"/>
            <a:ext cx="9613440" cy="359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10729440" y="47116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55D108A-125B-40A5-9875-877EDA984382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" name="Picture 10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Picture 12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Rectangle 13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27880" y="609480"/>
            <a:ext cx="8718480" cy="3035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02200" y="3653280"/>
            <a:ext cx="8156160" cy="54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12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EF465097-C755-40D0-8350-3C11910EACA9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4" name="TextBox 15"/>
          <p:cNvSpPr/>
          <p:nvPr/>
        </p:nvSpPr>
        <p:spPr>
          <a:xfrm>
            <a:off x="583560" y="7480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uFillTx/>
                <a:latin typeface="Trebuchet MS"/>
              </a:rPr>
              <a:t>“</a:t>
            </a:r>
            <a:endParaRPr lang="ru-RU" sz="7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9662760" y="30333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 defTabSz="457200">
              <a:lnSpc>
                <a:spcPct val="100000"/>
              </a:lnSpc>
            </a:pPr>
            <a:r>
              <a:rPr lang="en-US" sz="7200" b="0" u="none" strike="noStrike" cap="all">
                <a:solidFill>
                  <a:schemeClr val="lt1"/>
                </a:solidFill>
                <a:uFillTx/>
                <a:latin typeface="Trebuchet MS"/>
              </a:rPr>
              <a:t>”</a:t>
            </a:r>
            <a:endParaRPr lang="ru-RU" sz="7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8" descr="HD-ShadowLong.png"/>
          <p:cNvPicPr/>
          <p:nvPr/>
        </p:nvPicPr>
        <p:blipFill>
          <a:blip r:embed="rId4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9" descr="HD-ShadowShort.png"/>
          <p:cNvPicPr/>
          <p:nvPr/>
        </p:nvPicPr>
        <p:blipFill>
          <a:blip r:embed="rId5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Rectangle 10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588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0400" y="5300280"/>
            <a:ext cx="9613440" cy="501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 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sldNum" idx="15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9C94E2D-43FB-4F5F-B3D4-21B3897D0B48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12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13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Rectangle 15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" name="Rectangle 16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dt" idx="1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ftr" idx="1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0" name="PlaceHolder 10"/>
          <p:cNvSpPr>
            <a:spLocks noGrp="1"/>
          </p:cNvSpPr>
          <p:nvPr>
            <p:ph type="sldNum" idx="1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C440207-F014-4F59-9732-77E4211AA814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14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15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0400" y="4297680"/>
            <a:ext cx="304920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4920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0400" y="4873680"/>
            <a:ext cx="3049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945600" y="429768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945600" y="2336760"/>
            <a:ext cx="306288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944160" y="4873680"/>
            <a:ext cx="306684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7230600" y="4297680"/>
            <a:ext cx="306324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body"/>
          </p:nvPr>
        </p:nvSpPr>
        <p:spPr>
          <a:xfrm>
            <a:off x="7230600" y="2336760"/>
            <a:ext cx="3063240" cy="152352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rotWithShape="0">
              <a:srgbClr val="000000">
                <a:alpha val="43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Вставка рисунка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body"/>
          </p:nvPr>
        </p:nvSpPr>
        <p:spPr>
          <a:xfrm>
            <a:off x="7230600" y="4873680"/>
            <a:ext cx="3067200" cy="106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1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dt" idx="1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7" name="PlaceHolder 12"/>
          <p:cNvSpPr>
            <a:spLocks noGrp="1"/>
          </p:cNvSpPr>
          <p:nvPr>
            <p:ph type="ftr" idx="2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13"/>
          <p:cNvSpPr>
            <a:spLocks noGrp="1"/>
          </p:cNvSpPr>
          <p:nvPr>
            <p:ph type="sldNum" idx="2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59D28E44-8FB5-462F-96CD-0B472D67B7B1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6" descr="HD-ShadowLong.png"/>
          <p:cNvPicPr/>
          <p:nvPr/>
        </p:nvPicPr>
        <p:blipFill>
          <a:blip r:embed="rId4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1" name="Picture 7" descr="HD-ShadowShort.png"/>
          <p:cNvPicPr/>
          <p:nvPr/>
        </p:nvPicPr>
        <p:blipFill>
          <a:blip r:embed="rId5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Rectangle 8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3" name="Rectangle 9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22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3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sldNum" idx="24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553E3CA-D3BC-47AF-9238-D5B7BCD53F73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hashOverlay-FullResolve.png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" name="Rectangle 6"/>
          <p:cNvSpPr/>
          <p:nvPr/>
        </p:nvSpPr>
        <p:spPr>
          <a:xfrm rot="5400000">
            <a:off x="8116200" y="1869120"/>
            <a:ext cx="51066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Rectangle 7"/>
          <p:cNvSpPr/>
          <p:nvPr/>
        </p:nvSpPr>
        <p:spPr>
          <a:xfrm rot="5400000">
            <a:off x="9868320" y="5372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29320" y="609480"/>
            <a:ext cx="1073520" cy="4353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Образец заголовка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8869680" cy="5326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lt1"/>
                </a:solidFill>
                <a:uFillTx/>
                <a:latin typeface="Trebuchet MS"/>
              </a:rPr>
              <a:t>Образец текста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lt1"/>
                </a:solidFill>
                <a:uFillTx/>
                <a:latin typeface="Trebuchet MS"/>
              </a:rPr>
              <a:t>Второй уровень</a:t>
            </a:r>
            <a:endParaRPr lang="en-US" sz="20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lt1"/>
                </a:solidFill>
                <a:uFillTx/>
                <a:latin typeface="Trebuchet MS"/>
              </a:rPr>
              <a:t>Третий уровень</a:t>
            </a: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Четвертый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rebuchet MS"/>
              </a:rPr>
              <a:t>Пятый уровень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5"/>
          </p:nvPr>
        </p:nvSpPr>
        <p:spPr>
          <a:xfrm>
            <a:off x="680724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lang="ru-RU" sz="105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&lt;дата/время&gt;</a:t>
            </a:r>
            <a:endParaRPr lang="ru-RU" sz="105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6"/>
          </p:nvPr>
        </p:nvSpPr>
        <p:spPr>
          <a:xfrm>
            <a:off x="680400" y="5936040"/>
            <a:ext cx="61264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sldNum" idx="27"/>
          </p:nvPr>
        </p:nvSpPr>
        <p:spPr>
          <a:xfrm>
            <a:off x="10097640" y="539856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ctr" defTabSz="457200">
              <a:lnSpc>
                <a:spcPct val="100000"/>
              </a:lnSpc>
              <a:buNone/>
              <a:def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E7A88EA6-AEE6-4E03-A14A-95D110950A3B}" type="slidenum">
              <a:rPr lang="ru-RU" sz="3600" b="0" u="none" strike="noStrike">
                <a:solidFill>
                  <a:schemeClr val="lt1">
                    <a:tint val="75000"/>
                  </a:schemeClr>
                </a:solidFill>
                <a:uFillTx/>
                <a:latin typeface="Trebuchet MS"/>
              </a:rPr>
              <a:t>‹#›</a:t>
            </a:fld>
            <a:endParaRPr lang="ru-RU" sz="3600" b="0" u="none" strike="noStrik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0400" y="590040"/>
            <a:ext cx="10036440" cy="187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Мобильный музей </a:t>
            </a:r>
            <a:br>
              <a:rPr sz="5400"/>
            </a:br>
            <a:r>
              <a:rPr lang="ru-RU" sz="5400" b="0" u="none" strike="noStrike">
                <a:solidFill>
                  <a:schemeClr val="lt1"/>
                </a:solidFill>
                <a:uFillTx/>
                <a:latin typeface="Trebuchet MS"/>
              </a:rPr>
              <a:t>«Музей в чемодане»</a:t>
            </a:r>
            <a:endParaRPr lang="en-US" sz="5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07" name="TextBox 3"/>
          <p:cNvSpPr/>
          <p:nvPr/>
        </p:nvSpPr>
        <p:spPr>
          <a:xfrm>
            <a:off x="6971040" y="5270040"/>
            <a:ext cx="497484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2400" b="0" u="none" strike="noStrike" dirty="0">
                <a:solidFill>
                  <a:schemeClr val="lt1"/>
                </a:solidFill>
                <a:uFillTx/>
                <a:latin typeface="Times New Roman"/>
              </a:rPr>
              <a:t>Республика Дагестан МКОУ «Андийская СОШ №2</a:t>
            </a:r>
            <a:r>
              <a:rPr lang="ru-RU" sz="2400" dirty="0">
                <a:solidFill>
                  <a:schemeClr val="lt1"/>
                </a:solidFill>
                <a:latin typeface="Times New Roman"/>
              </a:rPr>
              <a:t>»</a:t>
            </a:r>
            <a:r>
              <a:rPr lang="ru-RU" sz="2400" b="0" u="none" strike="noStrike" dirty="0">
                <a:solidFill>
                  <a:schemeClr val="lt1"/>
                </a:solidFill>
                <a:uFillTx/>
                <a:latin typeface="Times New Roman"/>
              </a:rPr>
              <a:t> МР «Ботлихский район</a:t>
            </a:r>
            <a:endParaRPr lang="ru-RU" sz="2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7FDAE-2839-4311-8067-41FB013F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81360" y="1020240"/>
            <a:ext cx="1043892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Перечень основных мероприятий, организованных музеем школы </a:t>
            </a:r>
            <a:br>
              <a:rPr sz="3200"/>
            </a:br>
            <a:r>
              <a:rPr lang="ru-RU" sz="3200" b="0" u="none" strike="noStrike">
                <a:solidFill>
                  <a:schemeClr val="lt1"/>
                </a:solidFill>
                <a:uFillTx/>
                <a:latin typeface="Trebuchet MS"/>
              </a:rPr>
              <a:t>в направлении патриотического воспитания детей</a:t>
            </a:r>
            <a:br>
              <a:rPr sz="3200"/>
            </a:br>
            <a:endParaRPr lang="en-US" sz="32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9" name="TextBox 6"/>
          <p:cNvSpPr/>
          <p:nvPr/>
        </p:nvSpPr>
        <p:spPr>
          <a:xfrm>
            <a:off x="265320" y="2364480"/>
            <a:ext cx="519120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Акции:                    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 «Бессмертный полк»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«Георгиевская лента»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Классные часы «Мой край родной» Познавательный час «Герои Отечества», «Великие полководцы», «Города-герои», «Герои- пионеры большой войны», «Афганистан живет в душе моей».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День открытых дверей в музее школы 9 мая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0" name="TextBox 8"/>
          <p:cNvSpPr/>
          <p:nvPr/>
        </p:nvSpPr>
        <p:spPr>
          <a:xfrm>
            <a:off x="5830560" y="2364480"/>
            <a:ext cx="6095520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Просмотр и обсуждение  фильмов, посвященных Великой Отечественной войне «28 панфиловцев», «Офицеры», «В бой идут одни старики».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Воины – афганцы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Блокаде Ленинграда посвящается.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Экскурсии по темам: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	«Памяти павших».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	«Они сражались за Родину».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	«Школа в годы войны».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 dirty="0">
                <a:solidFill>
                  <a:schemeClr val="dk1"/>
                </a:solidFill>
                <a:uFillTx/>
                <a:latin typeface="Trebuchet MS"/>
              </a:rPr>
              <a:t> «Бессмертный вальс».</a:t>
            </a:r>
            <a:endParaRPr lang="ru-RU" sz="18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Box 36"/>
          <p:cNvSpPr/>
          <p:nvPr/>
        </p:nvSpPr>
        <p:spPr>
          <a:xfrm>
            <a:off x="3093480" y="3385800"/>
            <a:ext cx="8589240" cy="215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noAutofit/>
          </a:bodyPr>
          <a:lstStyle/>
          <a:p>
            <a:pPr algn="ctr" defTabSz="914400">
              <a:lnSpc>
                <a:spcPts val="3359"/>
              </a:lnSpc>
            </a:pPr>
            <a:endParaRPr lang="ru-RU" sz="2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BCC56-8317-4F43-99BB-1102CB839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02A2E-4200-4747-B1F2-F65295682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5" y="2084344"/>
            <a:ext cx="3298681" cy="4664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20582-11DD-4E1A-8D48-549C72311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59" y="2084341"/>
            <a:ext cx="3298682" cy="4664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395F9-09F5-405E-9B42-21362A0F5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37" y="2084341"/>
            <a:ext cx="3298683" cy="46649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Положение о музее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4830C5-791E-41EF-88B9-7480DCA8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33" y="2047320"/>
            <a:ext cx="3319201" cy="4693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37BDD6-381E-4500-8F6D-CBB7CBE1C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69" y="2047320"/>
            <a:ext cx="3319202" cy="46939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47440" y="590040"/>
            <a:ext cx="9613440" cy="145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Где-то в дальнем углу антресолей</a:t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Дерматиновый, пылью покрыты</a:t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Чемоданчик потертый, забытый</a:t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В нем хранятся обрывки историй.</a:t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«Ода о старом чемодане»</a:t>
            </a:r>
            <a:br>
              <a:rPr sz="1600"/>
            </a:br>
            <a:r>
              <a:rPr lang="ru-RU" sz="1600" b="0" u="none" strike="noStrike">
                <a:solidFill>
                  <a:schemeClr val="lt1"/>
                </a:solidFill>
                <a:uFillTx/>
                <a:latin typeface="Times New Roman"/>
              </a:rPr>
              <a:t>Т. Лаврова</a:t>
            </a:r>
            <a:endParaRPr lang="en-US" sz="1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03200" y="2133720"/>
            <a:ext cx="11316600" cy="456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indent="0" algn="just" defTabSz="914400">
              <a:lnSpc>
                <a:spcPct val="10999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none" strike="noStrike" dirty="0">
                <a:solidFill>
                  <a:schemeClr val="dk1"/>
                </a:solidFill>
                <a:uFillTx/>
                <a:latin typeface="Trebuchet MS"/>
              </a:rPr>
              <a:t>	</a:t>
            </a: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</a:rPr>
              <a:t>В 2025 году МКОУ « Андийская СОШ №2» МР «Ботлихский район откликнулась на проект «Мобильный музей в чемодане». Создание мини-музея в чемодане помогает приобщать детей к истокам. Школьники чувствуют свою причастность к общему делу. В отличие от стандартного музея, в нашем экспозиции можно брать в руки, менять и переставлять. Ребенок здесь соавтор, творец экспозиции, в некоторых случаях – и вся семья. </a:t>
            </a: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10999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</a:rPr>
              <a:t>		Почему именно чемодан?  </a:t>
            </a: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10999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</a:rPr>
              <a:t>	В 1941 году новобранцы уходили на фронт молодыми людьми, а возвращались возмужавшими, перенесшими ужас войны и смерть товарищей. Весь путь их сопровождал чемодан. С такими чемоданами возвращались домой солдаты.</a:t>
            </a: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525960" y="2064600"/>
            <a:ext cx="11139480" cy="438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 dirty="0">
                <a:solidFill>
                  <a:schemeClr val="dk1"/>
                </a:solidFill>
                <a:uFillTx/>
                <a:latin typeface="Times New Roman"/>
              </a:rPr>
              <a:t>	</a:t>
            </a: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Наш  1 чемодан имеет хозяина. Это участник боевых действий в Великой Отечественной войне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Темирханов Темирхан </a:t>
            </a: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Газигереевич</a:t>
            </a: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, уроженец с. Анди Ботлихского района. Этот чемодан был подарен нам его дочерью, </a:t>
            </a:r>
            <a:r>
              <a:rPr lang="ru-RU" sz="2600" b="0" u="none" strike="noStrike" dirty="0" err="1">
                <a:solidFill>
                  <a:schemeClr val="dk1"/>
                </a:solidFill>
                <a:uFillTx/>
                <a:latin typeface="Times New Roman"/>
              </a:rPr>
              <a:t>Темирхановой</a:t>
            </a: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 Хурзадай </a:t>
            </a:r>
            <a:r>
              <a:rPr lang="ru-RU" sz="2600" b="0" u="none" strike="noStrike" dirty="0" err="1">
                <a:solidFill>
                  <a:schemeClr val="dk1"/>
                </a:solidFill>
                <a:uFillTx/>
                <a:latin typeface="Times New Roman"/>
              </a:rPr>
              <a:t>Темирхановной</a:t>
            </a: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. </a:t>
            </a:r>
            <a:endParaRPr lang="en-US" sz="26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	Все дальше от нас страшные годы войны, все меньше остается ветеранов, и тем ценнее каждое воспоминание, и каждая старая вещь, которая, как мостик, связывает нас с тем кровопролитным жутким временем.</a:t>
            </a:r>
            <a:endParaRPr lang="en-US" sz="26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	Принося вещи в музей, люди продлевают им жизнь, и оставляют память для своих потомков.</a:t>
            </a:r>
            <a:endParaRPr lang="en-US" sz="26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	Музей создан не только руками педагогов, но и учащихся, которые приносили из своих домой вещи фронтовиков: армейский котелок, фляга, подстаканник. Таже наши экспонаты – это: посуда, одежда, музыкальные пластины, детские игрушки, разные мелочи, которые являются неотъемлемой частью жизни людей ушедшей эпохи. </a:t>
            </a:r>
            <a:endParaRPr lang="en-US" sz="26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600" b="0" u="none" strike="noStrike" dirty="0">
                <a:solidFill>
                  <a:schemeClr val="dk1"/>
                </a:solidFill>
                <a:uFillTx/>
                <a:latin typeface="Times New Roman"/>
              </a:rPr>
              <a:t>	</a:t>
            </a:r>
            <a:endParaRPr lang="en-US" sz="2600" b="0" u="none" strike="noStrike" dirty="0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0" name="Rectangle 4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21" name="Picture 4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2" name="Rectangl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64994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5631840" cy="10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3600" b="0" u="none" strike="noStrike">
                <a:solidFill>
                  <a:schemeClr val="lt1"/>
                </a:solidFill>
                <a:uFillTx/>
                <a:latin typeface="Trebuchet MS"/>
              </a:rPr>
              <a:t> </a:t>
            </a: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4" name="Pictur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6491880" cy="261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Rectangl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8320" y="2800440"/>
            <a:ext cx="1712520" cy="1165320"/>
          </a:xfrm>
          <a:prstGeom prst="rect">
            <a:avLst/>
          </a:prstGeom>
          <a:solidFill>
            <a:srgbClr val="F09415"/>
          </a:solidFill>
          <a:ln>
            <a:noFill/>
          </a:ln>
          <a:effectLst>
            <a:outerShdw blurRad="76320" dist="63332" dir="5047642" algn="t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27" name="Рисунок 13" descr="Изображение выглядит как текст, стена, в помещении, искусство&#10;&#10;Автоматически созданное описание"/>
          <p:cNvPicPr/>
          <p:nvPr/>
        </p:nvPicPr>
        <p:blipFill>
          <a:blip r:embed="rId4"/>
          <a:srcRect t="3123"/>
          <a:stretch/>
        </p:blipFill>
        <p:spPr>
          <a:xfrm>
            <a:off x="5958360" y="315360"/>
            <a:ext cx="4977360" cy="642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82C88-B242-4D66-8AB9-6BF76A71C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29" name="Rectangle 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0" name="Picture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1" name="Rectangl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501804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3" name="Pictur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5028840" cy="20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204C3F-DE46-49FF-8952-B7C70936B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6" y="326090"/>
            <a:ext cx="3515558" cy="6249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35" name="Rectangle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uFillTx/>
                <a:latin typeface="Trebuchet MS"/>
              </a:endParaRPr>
            </a:p>
          </p:txBody>
        </p:sp>
        <p:pic>
          <p:nvPicPr>
            <p:cNvPr id="236" name="Picture 3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2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37" name="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9480"/>
            <a:ext cx="70020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pic>
        <p:nvPicPr>
          <p:cNvPr id="238" name="Pictur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1970280"/>
            <a:ext cx="7040520" cy="202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542B0-9232-482D-BA15-6071B5FC6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327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br>
              <a:rPr sz="3600"/>
            </a:br>
            <a:r>
              <a:rPr lang="ru-RU" sz="3600" b="0" u="none" strike="noStrike">
                <a:solidFill>
                  <a:schemeClr val="dk1"/>
                </a:solidFill>
                <a:uFillTx/>
                <a:latin typeface="Bahnschrift Condensed"/>
              </a:rPr>
              <a:t>Основные направления работы:</a:t>
            </a:r>
            <a:br>
              <a:rPr sz="3600"/>
            </a:br>
            <a:endParaRPr lang="en-US" sz="36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80400" y="2336760"/>
            <a:ext cx="9613440" cy="405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Гражданское и военно-патриотическое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изучение военной истории страны, работа с фондом городского музея, с архивными документами.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Исследовательская работа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изучение материалов о ВОВ, обработка и постановка на учет предметов ВОВ, изучение и разработка экскурсионного материала, создание экспозиций, передвижных выставок, учет и хранение фондов.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Экскурсионная и просветительская деятельность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>
                <a:solidFill>
                  <a:schemeClr val="dk1"/>
                </a:solidFill>
                <a:uFillTx/>
                <a:latin typeface="Bahnschrift Condensed"/>
              </a:rPr>
              <a:t>Цель</a:t>
            </a:r>
            <a:r>
              <a:rPr lang="ru-RU" sz="2400" b="0" u="none" strike="noStrike">
                <a:solidFill>
                  <a:schemeClr val="dk1"/>
                </a:solidFill>
                <a:uFillTx/>
                <a:latin typeface="Bahnschrift Condensed"/>
              </a:rPr>
              <a:t>: проведение тематических и обзорных экскурсий, уроков мужества, встреч с участниками боевых действий</a:t>
            </a: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u="none" strike="noStrike">
              <a:solidFill>
                <a:schemeClr val="lt1"/>
              </a:solidFill>
              <a:uFillTx/>
              <a:latin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Берлин">
  <a:themeElements>
    <a:clrScheme name="Берлин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198</TotalTime>
  <Words>532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12</vt:i4>
      </vt:variant>
    </vt:vector>
  </HeadingPairs>
  <TitlesOfParts>
    <vt:vector size="35" baseType="lpstr">
      <vt:lpstr>Arial</vt:lpstr>
      <vt:lpstr>Bahnschrift Condensed</vt:lpstr>
      <vt:lpstr>Symbol</vt:lpstr>
      <vt:lpstr>Times New Roman</vt:lpstr>
      <vt:lpstr>Trebuchet MS</vt:lpstr>
      <vt:lpstr>Wingdings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Берлин</vt:lpstr>
      <vt:lpstr>Мобильный музей  «Музей в чемодане»</vt:lpstr>
      <vt:lpstr>Положение о музее</vt:lpstr>
      <vt:lpstr>Положение о музее</vt:lpstr>
      <vt:lpstr>Где-то в дальнем углу антресолей Дерматиновый, пылью покрыты Чемоданчик потертый, забытый В нем хранятся обрывки историй. «Ода о старом чемодане» Т. Лаврова</vt:lpstr>
      <vt:lpstr>Презентация PowerPoint</vt:lpstr>
      <vt:lpstr> </vt:lpstr>
      <vt:lpstr>Презентация PowerPoint</vt:lpstr>
      <vt:lpstr>Презентация PowerPoint</vt:lpstr>
      <vt:lpstr> Основные направления работы: </vt:lpstr>
      <vt:lpstr> </vt:lpstr>
      <vt:lpstr>Перечень основных мероприятий, организованных музеем школы  в направлении патриотического воспитания детей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Мобильный музей  «Музей в чемодане»</dc:title>
  <dc:subject/>
  <dc:creator>lytzenkolara@gmail.com</dc:creator>
  <dc:description/>
  <cp:lastModifiedBy>Умахан Магомедов</cp:lastModifiedBy>
  <cp:revision>26</cp:revision>
  <dcterms:created xsi:type="dcterms:W3CDTF">2024-04-03T12:48:32Z</dcterms:created>
  <dcterms:modified xsi:type="dcterms:W3CDTF">2025-12-02T07:46:32Z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