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16"/>
  </p:notesMasterIdLst>
  <p:handoutMasterIdLst>
    <p:handoutMasterId r:id="rId17"/>
  </p:handoutMasterIdLst>
  <p:sldIdLst>
    <p:sldId id="279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7" r:id="rId10"/>
    <p:sldId id="273" r:id="rId11"/>
    <p:sldId id="274" r:id="rId12"/>
    <p:sldId id="275" r:id="rId13"/>
    <p:sldId id="276" r:id="rId14"/>
    <p:sldId id="277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133D3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737" autoAdjust="0"/>
  </p:normalViewPr>
  <p:slideViewPr>
    <p:cSldViewPr>
      <p:cViewPr>
        <p:scale>
          <a:sx n="100" d="100"/>
          <a:sy n="100" d="100"/>
        </p:scale>
        <p:origin x="-282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ABACC19-585A-41B2-B47A-33575A8A1033}" type="datetimeFigureOut">
              <a:rPr lang="ru-RU"/>
              <a:pPr>
                <a:defRPr/>
              </a:pPr>
              <a:t>05.12.2018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3A12361-E1AB-4D25-B9F0-CEDB821C6B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5934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FD8BB59-3D55-49E3-9011-EA39894DAC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52886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C5D557D-8C8E-4CB4-B330-C2870391C76C}" type="slidenum">
              <a:rPr lang="ru-RU" smtClean="0"/>
              <a:pPr eaLnBrk="1" hangingPunct="1"/>
              <a:t>6</a:t>
            </a:fld>
            <a:endParaRPr lang="ru-RU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Вывод: цветы, растущие в классе, не могут расти на клумбе (но не все, герань, хризантемы исключение)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4CF54-0898-454A-B8A5-6AAA21651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51470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BD2A7-3D02-4019-904F-5066899079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1084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B1396-3B4A-48EE-A889-33728290E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749606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5C88D-5DD8-4BA4-BFBB-E0CBBF9FDA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570285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B8B53-D88D-4367-A762-B86F2E225E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80376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9D991-A6F0-4A9C-9FCD-6F42C7F19C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640299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AEBB9-3CF4-4D12-A19E-6891F6F339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52105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76DB6-F195-4268-904C-415AA13056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8077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DF681-AC31-4B97-8980-01A900B560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636914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629CC-CFC8-42B7-A56C-EF1CF88821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98813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147C5-04A9-4D89-A558-61A1A689B8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184700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F2D208F-E2F2-4FB3-8D86-0B0F48D87A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06" r:id="rId2"/>
    <p:sldLayoutId id="2147483915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6" r:id="rId9"/>
    <p:sldLayoutId id="2147483912" r:id="rId10"/>
    <p:sldLayoutId id="2147483913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14300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300" i="1" dirty="0" smtClean="0">
                <a:solidFill>
                  <a:srgbClr val="133D38"/>
                </a:solidFill>
              </a:rPr>
              <a:t/>
            </a:r>
            <a:br>
              <a:rPr lang="ru-RU" sz="5300" i="1" dirty="0" smtClean="0">
                <a:solidFill>
                  <a:srgbClr val="133D38"/>
                </a:solidFill>
              </a:rPr>
            </a:br>
            <a:r>
              <a:rPr lang="ru-RU" sz="5300" i="1" dirty="0" smtClean="0">
                <a:solidFill>
                  <a:srgbClr val="133D38"/>
                </a:solidFill>
              </a:rPr>
              <a:t/>
            </a:r>
            <a:br>
              <a:rPr lang="ru-RU" sz="5300" i="1" dirty="0" smtClean="0">
                <a:solidFill>
                  <a:srgbClr val="133D38"/>
                </a:solidFill>
              </a:rPr>
            </a:br>
            <a:r>
              <a:rPr lang="ru-RU" sz="5300" i="1" dirty="0" smtClean="0">
                <a:solidFill>
                  <a:srgbClr val="133D38"/>
                </a:solidFill>
              </a:rPr>
              <a:t/>
            </a:r>
            <a:br>
              <a:rPr lang="ru-RU" sz="5300" i="1" dirty="0" smtClean="0">
                <a:solidFill>
                  <a:srgbClr val="133D38"/>
                </a:solidFill>
              </a:rPr>
            </a:br>
            <a:r>
              <a:rPr lang="ru-RU" sz="5300" i="1" dirty="0" smtClean="0">
                <a:solidFill>
                  <a:srgbClr val="133D38"/>
                </a:solidFill>
              </a:rPr>
              <a:t/>
            </a:r>
            <a:br>
              <a:rPr lang="ru-RU" sz="5300" i="1" dirty="0" smtClean="0">
                <a:solidFill>
                  <a:srgbClr val="133D38"/>
                </a:solidFill>
              </a:rPr>
            </a:br>
            <a:r>
              <a:rPr lang="ru-RU" sz="5300" i="1" dirty="0" smtClean="0">
                <a:solidFill>
                  <a:srgbClr val="133D38"/>
                </a:solidFill>
              </a:rPr>
              <a:t/>
            </a:r>
            <a:br>
              <a:rPr lang="ru-RU" sz="5300" i="1" dirty="0" smtClean="0">
                <a:solidFill>
                  <a:srgbClr val="133D38"/>
                </a:solidFill>
              </a:rPr>
            </a:br>
            <a:r>
              <a:rPr lang="ru-RU" sz="5300" i="1" dirty="0" smtClean="0">
                <a:solidFill>
                  <a:srgbClr val="133D38"/>
                </a:solidFill>
              </a:rPr>
              <a:t/>
            </a:r>
            <a:br>
              <a:rPr lang="ru-RU" sz="5300" i="1" dirty="0" smtClean="0">
                <a:solidFill>
                  <a:srgbClr val="133D38"/>
                </a:solidFill>
              </a:rPr>
            </a:br>
            <a:r>
              <a:rPr lang="ru-RU" sz="5300" i="1" dirty="0" smtClean="0">
                <a:solidFill>
                  <a:srgbClr val="133D38"/>
                </a:solidFill>
              </a:rPr>
              <a:t/>
            </a:r>
            <a:br>
              <a:rPr lang="ru-RU" sz="5300" i="1" dirty="0" smtClean="0">
                <a:solidFill>
                  <a:srgbClr val="133D38"/>
                </a:solidFill>
              </a:rPr>
            </a:br>
            <a:r>
              <a:rPr lang="ru-RU" i="1" dirty="0" smtClean="0">
                <a:solidFill>
                  <a:srgbClr val="133D38"/>
                </a:solidFill>
              </a:rPr>
              <a:t/>
            </a:r>
            <a:br>
              <a:rPr lang="ru-RU" i="1" dirty="0" smtClean="0">
                <a:solidFill>
                  <a:srgbClr val="133D38"/>
                </a:solidFill>
              </a:rPr>
            </a:br>
            <a:r>
              <a:rPr lang="ru-RU" i="1" dirty="0" smtClean="0">
                <a:solidFill>
                  <a:srgbClr val="133D38"/>
                </a:solidFill>
              </a:rPr>
              <a:t/>
            </a:r>
            <a:br>
              <a:rPr lang="ru-RU" i="1" dirty="0" smtClean="0">
                <a:solidFill>
                  <a:srgbClr val="133D38"/>
                </a:solidFill>
              </a:rPr>
            </a:br>
            <a:r>
              <a:rPr lang="ru-RU" i="1" dirty="0" smtClean="0">
                <a:solidFill>
                  <a:srgbClr val="133D38"/>
                </a:solidFill>
              </a:rPr>
              <a:t/>
            </a:r>
            <a:br>
              <a:rPr lang="ru-RU" i="1" dirty="0" smtClean="0">
                <a:solidFill>
                  <a:srgbClr val="133D38"/>
                </a:solidFill>
              </a:rPr>
            </a:br>
            <a:r>
              <a:rPr lang="ru-RU" i="1" dirty="0" smtClean="0">
                <a:solidFill>
                  <a:srgbClr val="133D38"/>
                </a:solidFill>
              </a:rPr>
              <a:t/>
            </a:r>
            <a:br>
              <a:rPr lang="ru-RU" i="1" dirty="0" smtClean="0">
                <a:solidFill>
                  <a:srgbClr val="133D38"/>
                </a:solidFill>
              </a:rPr>
            </a:br>
            <a:r>
              <a:rPr lang="ru-RU" i="1" dirty="0" smtClean="0">
                <a:solidFill>
                  <a:srgbClr val="133D38"/>
                </a:solidFill>
              </a:rPr>
              <a:t/>
            </a:r>
            <a:br>
              <a:rPr lang="ru-RU" i="1" dirty="0" smtClean="0">
                <a:solidFill>
                  <a:srgbClr val="133D38"/>
                </a:solidFill>
              </a:rPr>
            </a:br>
            <a:r>
              <a:rPr lang="ru-RU" i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Социально – значимый проект                                </a:t>
            </a:r>
            <a:br>
              <a:rPr lang="ru-RU" i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«Наши зелёные друзья»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Содержимое 11"/>
          <p:cNvSpPr>
            <a:spLocks noGrp="1"/>
          </p:cNvSpPr>
          <p:nvPr>
            <p:ph idx="1"/>
          </p:nvPr>
        </p:nvSpPr>
        <p:spPr>
          <a:xfrm>
            <a:off x="5072066" y="3857628"/>
            <a:ext cx="3614734" cy="246697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Работа учащихся 2                класса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МКОУ « Андийская СОШ №2»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Учитель: Магомедова М.А.</a:t>
            </a:r>
          </a:p>
        </p:txBody>
      </p:sp>
      <p:pic>
        <p:nvPicPr>
          <p:cNvPr id="5124" name="Picture 4" descr="C:\Users\Интернет\Desktop\SDC154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285992"/>
            <a:ext cx="4786346" cy="412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704850"/>
            <a:ext cx="3257550" cy="1143000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               Хризантемы.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4339" name="Picture 5" descr="D:\С РАБОЧЕГО СТОЛА\цветы\SDC153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14375" y="2714625"/>
            <a:ext cx="3552825" cy="3200400"/>
          </a:xfrm>
          <a:noFill/>
        </p:spPr>
      </p:pic>
      <p:pic>
        <p:nvPicPr>
          <p:cNvPr id="14340" name="Picture 5" descr="D:\3 - ФОТОГРАФИИ\фото\SDC153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88" y="928688"/>
            <a:ext cx="3267075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4786313" y="2643188"/>
            <a:ext cx="342900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ru-RU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Скромны они своим лишь цветом </a:t>
            </a:r>
            <a:br>
              <a:rPr lang="ru-RU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запах им не дан совсем, </a:t>
            </a:r>
            <a:br>
              <a:rPr lang="ru-RU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 как прекрасны те букеты, </a:t>
            </a:r>
            <a:br>
              <a:rPr lang="ru-RU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Где много разных хризантем.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</a:rPr>
              <a:t>3 этап.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200" dirty="0" smtClean="0">
                <a:solidFill>
                  <a:srgbClr val="133D38"/>
                </a:solidFill>
              </a:rPr>
              <a:t>Мероприятия и беседы о природе,</a:t>
            </a:r>
            <a:r>
              <a:rPr lang="ru-RU" sz="4000" dirty="0" smtClean="0">
                <a:solidFill>
                  <a:srgbClr val="133D38"/>
                </a:solidFill>
              </a:rPr>
              <a:t> </a:t>
            </a:r>
            <a:r>
              <a:rPr lang="ru-RU" sz="3200" dirty="0" smtClean="0">
                <a:solidFill>
                  <a:srgbClr val="133D38"/>
                </a:solidFill>
              </a:rPr>
              <a:t>о ее значении для человека</a:t>
            </a:r>
            <a:r>
              <a:rPr lang="ru-RU" sz="4000" dirty="0" smtClean="0"/>
              <a:t>  </a:t>
            </a:r>
          </a:p>
        </p:txBody>
      </p:sp>
      <p:pic>
        <p:nvPicPr>
          <p:cNvPr id="15363" name="Picture 9" descr="C:\Users\Интернет\Desktop\IM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714625" y="2357438"/>
            <a:ext cx="1643063" cy="1500187"/>
          </a:xfrm>
          <a:noFill/>
        </p:spPr>
      </p:pic>
      <p:sp>
        <p:nvSpPr>
          <p:cNvPr id="15364" name="Содержимое 7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 </a:t>
            </a:r>
            <a:r>
              <a:rPr lang="ru-RU" sz="2400" smtClean="0"/>
              <a:t>Экскурсия на поле        тюльпанов</a:t>
            </a:r>
          </a:p>
        </p:txBody>
      </p:sp>
      <p:sp>
        <p:nvSpPr>
          <p:cNvPr id="15365" name="Text Box 6"/>
          <p:cNvSpPr txBox="1">
            <a:spLocks noChangeArrowheads="1"/>
          </p:cNvSpPr>
          <p:nvPr/>
        </p:nvSpPr>
        <p:spPr bwMode="auto">
          <a:xfrm>
            <a:off x="428625" y="4000500"/>
            <a:ext cx="3929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>
                <a:solidFill>
                  <a:srgbClr val="000000"/>
                </a:solidFill>
              </a:rPr>
              <a:t>«По лесным тропинкам»</a:t>
            </a:r>
          </a:p>
        </p:txBody>
      </p:sp>
      <p:pic>
        <p:nvPicPr>
          <p:cNvPr id="15366" name="Picture 10" descr="C:\Users\Интернет\Desktop\IMG_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5" y="2357438"/>
            <a:ext cx="200025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1" descr="C:\Users\Интернет\Desktop\IMG_0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38" y="4643438"/>
            <a:ext cx="2500312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 descr="K:\SDC130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5" y="3214688"/>
            <a:ext cx="3929063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42875" y="785813"/>
            <a:ext cx="8515350" cy="150018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этап.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 </a:t>
            </a:r>
            <a:r>
              <a:rPr lang="ru-RU" sz="31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Практический. Посадка семян, ухаживание за            посевами.</a:t>
            </a:r>
          </a:p>
        </p:txBody>
      </p:sp>
      <p:pic>
        <p:nvPicPr>
          <p:cNvPr id="16387" name="Picture 13" descr="D:\С РАБОЧЕГО СТОЛА\цветы\SDC154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85750" y="2786063"/>
            <a:ext cx="2114550" cy="1876425"/>
          </a:xfrm>
          <a:noFill/>
        </p:spPr>
      </p:pic>
      <p:pic>
        <p:nvPicPr>
          <p:cNvPr id="16388" name="Picture 17" descr="D:\С РАБОЧЕГО СТОЛА\цветы\SDC154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857750" y="2571750"/>
            <a:ext cx="4038600" cy="2500313"/>
          </a:xfrm>
          <a:noFill/>
        </p:spPr>
      </p:pic>
      <p:sp>
        <p:nvSpPr>
          <p:cNvPr id="16389" name="Text Box 10"/>
          <p:cNvSpPr txBox="1">
            <a:spLocks noChangeArrowheads="1"/>
          </p:cNvSpPr>
          <p:nvPr/>
        </p:nvSpPr>
        <p:spPr bwMode="auto">
          <a:xfrm>
            <a:off x="5214938" y="5429250"/>
            <a:ext cx="3244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Первые всходы</a:t>
            </a:r>
          </a:p>
        </p:txBody>
      </p:sp>
      <p:sp>
        <p:nvSpPr>
          <p:cNvPr id="16390" name="Text Box 11"/>
          <p:cNvSpPr txBox="1">
            <a:spLocks noChangeArrowheads="1"/>
          </p:cNvSpPr>
          <p:nvPr/>
        </p:nvSpPr>
        <p:spPr bwMode="auto">
          <a:xfrm>
            <a:off x="611188" y="3952875"/>
            <a:ext cx="20161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6391" name="Text Box 12"/>
          <p:cNvSpPr txBox="1">
            <a:spLocks noChangeArrowheads="1"/>
          </p:cNvSpPr>
          <p:nvPr/>
        </p:nvSpPr>
        <p:spPr bwMode="auto">
          <a:xfrm>
            <a:off x="827088" y="5072063"/>
            <a:ext cx="3387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Посадка семян</a:t>
            </a:r>
          </a:p>
        </p:txBody>
      </p:sp>
      <p:pic>
        <p:nvPicPr>
          <p:cNvPr id="16392" name="Picture 8" descr="D:\3 - ФОТОГРАФИИ\фото\SDC153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3188" y="2786063"/>
            <a:ext cx="185737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28625" y="928688"/>
            <a:ext cx="8715375" cy="142875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этап. </a:t>
            </a:r>
            <a:r>
              <a:rPr lang="ru-RU" sz="4000" smtClean="0"/>
              <a:t/>
            </a:r>
            <a:br>
              <a:rPr lang="ru-RU" sz="4000" smtClean="0"/>
            </a:br>
            <a:r>
              <a:rPr lang="ru-RU" sz="310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Итог. Акция: «Цветок в подарок школе»</a:t>
            </a:r>
          </a:p>
        </p:txBody>
      </p:sp>
      <p:pic>
        <p:nvPicPr>
          <p:cNvPr id="17411" name="Picture 4" descr="бархатц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0" y="4643438"/>
            <a:ext cx="1874838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5" descr="геран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938" y="3071813"/>
            <a:ext cx="1660525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6" descr="ирис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0" y="3071813"/>
            <a:ext cx="1655763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9" descr="пион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9438" y="3143250"/>
            <a:ext cx="1589087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10" descr="цини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0" y="4643438"/>
            <a:ext cx="1657350" cy="124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11" descr="цинния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875" y="4643438"/>
            <a:ext cx="1655763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11" descr="K:\SDC1305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" y="3000375"/>
            <a:ext cx="2643188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42875" y="714375"/>
            <a:ext cx="8543925" cy="1857375"/>
          </a:xfrm>
        </p:spPr>
        <p:txBody>
          <a:bodyPr/>
          <a:lstStyle/>
          <a:p>
            <a:pPr eaLnBrk="1" hangingPunct="1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   Нет ничего прекраснее цветов,</a:t>
            </a:r>
            <a:br>
              <a:rPr lang="ru-RU" sz="2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   Пришедших в палисады и жилища.</a:t>
            </a:r>
            <a:br>
              <a:rPr lang="ru-RU" sz="2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   Они пришли из глубины веков    </a:t>
            </a:r>
            <a:br>
              <a:rPr lang="ru-RU" sz="2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   Чтоб сделать жизнь возвышенней и чище.</a:t>
            </a:r>
          </a:p>
        </p:txBody>
      </p:sp>
      <p:pic>
        <p:nvPicPr>
          <p:cNvPr id="18435" name="Picture 6" descr="D:\3 - ФОТОГРАФИИ\фото\SDC153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14875" y="3143250"/>
            <a:ext cx="4143375" cy="3200400"/>
          </a:xfrm>
          <a:noFill/>
        </p:spPr>
      </p:pic>
      <p:pic>
        <p:nvPicPr>
          <p:cNvPr id="18436" name="Picture 7" descr="D:\3 - ФОТОГРАФИИ\фото\SDC153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3" y="314325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  <a:r>
              <a:rPr lang="ru-RU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Цели:</a:t>
            </a: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9388" y="1905000"/>
            <a:ext cx="8666162" cy="4191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Создать условия для наиболее полного осуществления принципа личностно-ориентированного подхода в развитии школьника.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Создать условия для формирования индивидуальности, реализации потенциала личности  (физического, психического, социального).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Обеспечить ребенку чувство психологической защищенности, его доверие к миру, радости существования (психологическое здоровье), формирование базиса личностной культуры, развитие индивидуальности ребенка.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9388" y="1905000"/>
            <a:ext cx="8666162" cy="4191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учить понимать и ценить жизнь, совершать полезные дела для сохранения природы и жизни человека;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развивать познавательную и практическую деятельность;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воспитывать сознательное, бережное отношение к природе.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14375" y="928688"/>
            <a:ext cx="8429625" cy="1143000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Ожидаемые результаты проекта, его социальная и воспитательная значимость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2286000"/>
            <a:ext cx="8594725" cy="4238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индивидуальных способностей каждого ребенка с учетом его возможностей; предоставление ему возможностей широкого выбора внеурочной занятости.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sz="20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Расширить знания детей о роли растений в природе и жизни человека.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sz="20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Вовлечение ребят в конкретную трудовую природоохранительную деятельность, связанную с сохранением и улучшением окружающей среды.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sz="20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Вовлечение родителей в совместную деятельность, направленную на создание общего культурно-нормативного пространства, в котором нормы семейного и школьного воспитания постепенно сближаются, перестраиваются, в результате чего преодолеваются противоречия между семьей и школой.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Rot="1" noChangeArrowheads="1"/>
          </p:cNvSpPr>
          <p:nvPr>
            <p:ph sz="quarter" idx="4294967295"/>
          </p:nvPr>
        </p:nvSpPr>
        <p:spPr>
          <a:xfrm>
            <a:off x="0" y="2071688"/>
            <a:ext cx="8929688" cy="42894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родительские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средства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спонсорская  помощь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4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4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2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Кадровое обеспечение проекта: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учитель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учащиеся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родители учащихся.</a:t>
            </a:r>
          </a:p>
        </p:txBody>
      </p:sp>
      <p:sp>
        <p:nvSpPr>
          <p:cNvPr id="9219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838200" y="714375"/>
            <a:ext cx="8305800" cy="1143000"/>
          </a:xfrm>
        </p:spPr>
        <p:txBody>
          <a:bodyPr/>
          <a:lstStyle/>
          <a:p>
            <a:pPr eaLnBrk="1" hangingPunct="1"/>
            <a:r>
              <a:rPr lang="ru-RU" sz="320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Материально-техническое, финансовое обеспечение проекта: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14313" y="0"/>
            <a:ext cx="8715375" cy="21431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br>
              <a:rPr lang="ru-RU" sz="2000" b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1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Работа по проекту:          </a:t>
            </a:r>
            <a:r>
              <a:rPr lang="ru-RU" sz="40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этап.</a:t>
            </a:r>
            <a:r>
              <a:rPr lang="ru-RU" sz="16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31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Экскурсии на школьный участок. Наблюдения за цветами, растущими     на   улице и в классе.</a:t>
            </a:r>
            <a:br>
              <a:rPr lang="ru-RU" sz="31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11" descr="C:\Users\Интернет\Desktop\фото\SDC1537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429000" y="2214563"/>
            <a:ext cx="2000250" cy="1571625"/>
          </a:xfrm>
          <a:noFill/>
        </p:spPr>
      </p:pic>
      <p:pic>
        <p:nvPicPr>
          <p:cNvPr id="10244" name="Picture 13" descr="C:\Users\Интернет\Desktop\фото\SDC153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072188" y="4357688"/>
            <a:ext cx="2071687" cy="1857375"/>
          </a:xfrm>
          <a:noFill/>
        </p:spPr>
      </p:pic>
      <p:pic>
        <p:nvPicPr>
          <p:cNvPr id="10245" name="Picture 2" descr="C:\Users\Интернет\Desktop\фото\SDC1537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2188" y="2214563"/>
            <a:ext cx="2000250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4" descr="C:\Users\Интернет\Desktop\цветы\P102083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5" y="2143125"/>
            <a:ext cx="23574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5" descr="C:\Users\Интернет\Desktop\цветы\P102074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5" y="4214813"/>
            <a:ext cx="2286000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9" descr="D:\3 - ФОТОГРАФИИ\фото\SDC1538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75" y="4286250"/>
            <a:ext cx="2786063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57188"/>
            <a:ext cx="8229600" cy="14906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этап.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Подготовка и защита  рефератов: «Праздник цветов»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1267" name="Picture 5" descr="D:\С РАБОЧЕГО СТОЛА\цветы\SDC154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929188" y="2428875"/>
            <a:ext cx="4038600" cy="3295650"/>
          </a:xfrm>
          <a:noFill/>
        </p:spPr>
      </p:pic>
      <p:pic>
        <p:nvPicPr>
          <p:cNvPr id="11268" name="Picture 5" descr="C:\Users\Интернет\Desktop\IMG_278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85813" y="2071688"/>
            <a:ext cx="2714625" cy="1544637"/>
          </a:xfrm>
          <a:noFill/>
        </p:spPr>
      </p:pic>
      <p:pic>
        <p:nvPicPr>
          <p:cNvPr id="11269" name="Picture 6" descr="C:\Users\Интернет\Desktop\IMG_27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0" y="4000500"/>
            <a:ext cx="2786063" cy="170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8" descr="C:\Users\Интернет\Desktop\P10208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938" y="3143250"/>
            <a:ext cx="57150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9" descr="C:\Users\Интернет\Desktop\getImageCAM8D60H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88" y="5286375"/>
            <a:ext cx="500062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70485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133D38"/>
                </a:solidFill>
              </a:rPr>
              <a:t>     </a:t>
            </a:r>
            <a:r>
              <a:rPr lang="ru-RU" smtClean="0">
                <a:solidFill>
                  <a:schemeClr val="tx1"/>
                </a:solidFill>
              </a:rPr>
              <a:t>Тюльпаны.        Георгины.</a:t>
            </a:r>
          </a:p>
        </p:txBody>
      </p:sp>
      <p:pic>
        <p:nvPicPr>
          <p:cNvPr id="12291" name="Picture 7" descr="K:\SDC13011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14375" y="1928813"/>
            <a:ext cx="3286125" cy="2071687"/>
          </a:xfrm>
          <a:noFill/>
        </p:spPr>
      </p:pic>
      <p:pic>
        <p:nvPicPr>
          <p:cNvPr id="12292" name="Рисунок 6" descr="&amp;TScy;&amp;vcy;&amp;iecy;&amp;tcy;&amp;ycy; &amp;icy;&amp;zcy; &amp;tscy;&amp;acy;&amp;rcy;&amp;scy;&amp;tcy;&amp;vcy;&amp;acy; &amp;gcy;&amp;iecy;&amp;ocy;&amp;rcy;&amp;gcy;&amp;icy;&amp;ncy;&amp;ocy;&amp;vcy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2063" y="4071938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Рисунок 7" descr="&amp;TScy;&amp;vcy;&amp;iecy;&amp;tcy;&amp;ycy; &amp;icy;&amp;zcy; &amp;tscy;&amp;acy;&amp;rcy;&amp;scy;&amp;tcy;&amp;vcy;&amp;acy; &amp;gcy;&amp;iecy;&amp;ocy;&amp;rcy;&amp;gcy;&amp;icy;&amp;ncy;&amp;ocy;&amp;vcy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0" y="2000250"/>
            <a:ext cx="2714625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8" descr="K:\SDC130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813" y="4143375"/>
            <a:ext cx="3286125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5102225" y="1357313"/>
            <a:ext cx="4041775" cy="200025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             Лилии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Стройный нежный стебелек,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Очень необычный -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Это лилии цветок,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Среди всех отличный.</a:t>
            </a:r>
          </a:p>
          <a:p>
            <a:endParaRPr lang="ru-RU" smtClean="0"/>
          </a:p>
        </p:txBody>
      </p:sp>
      <p:pic>
        <p:nvPicPr>
          <p:cNvPr id="13316" name="Picture 6" descr="D:\3 - ФОТОГРАФИИ\фото\SDC15380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42938" y="3714750"/>
            <a:ext cx="3643312" cy="2571750"/>
          </a:xfrm>
          <a:noFill/>
        </p:spPr>
      </p:pic>
      <p:sp>
        <p:nvSpPr>
          <p:cNvPr id="13315" name="Содержимое 7"/>
          <p:cNvSpPr>
            <a:spLocks noGrp="1"/>
          </p:cNvSpPr>
          <p:nvPr>
            <p:ph sz="quarter" idx="4294967295"/>
          </p:nvPr>
        </p:nvSpPr>
        <p:spPr>
          <a:xfrm>
            <a:off x="571500" y="1857375"/>
            <a:ext cx="3429000" cy="17859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Бархатцы, бархотки,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Нет радостней находки,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Цветов ярких и живых,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В клумбах малых и больших.</a:t>
            </a:r>
          </a:p>
          <a:p>
            <a:endParaRPr lang="ru-RU" smtClean="0"/>
          </a:p>
        </p:txBody>
      </p:sp>
      <p:sp>
        <p:nvSpPr>
          <p:cNvPr id="13317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785813"/>
            <a:ext cx="4257675" cy="1143000"/>
          </a:xfrm>
        </p:spPr>
        <p:txBody>
          <a:bodyPr/>
          <a:lstStyle/>
          <a:p>
            <a:pPr algn="ctr" eaLnBrk="1" hangingPunct="1"/>
            <a:r>
              <a:rPr lang="ru-RU" sz="3600" smtClean="0">
                <a:solidFill>
                  <a:srgbClr val="133D38"/>
                </a:solidFill>
                <a:latin typeface="Times New Roman" pitchFamily="18" charset="0"/>
                <a:cs typeface="Times New Roman" pitchFamily="18" charset="0"/>
              </a:rPr>
              <a:t>Бархатцы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8" name="Picture 6" descr="D:\3 - ФОТОГРАФИИ\Фото всё\P10106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4938" y="3714750"/>
            <a:ext cx="3214687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482</TotalTime>
  <Words>332</Words>
  <Application>Microsoft Office PowerPoint</Application>
  <PresentationFormat>Экран (4:3)</PresentationFormat>
  <Paragraphs>50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            Социально – значимый проект                                  «Наши зелёные друзья»</vt:lpstr>
      <vt:lpstr> Цели:</vt:lpstr>
      <vt:lpstr>Задачи проекта:</vt:lpstr>
      <vt:lpstr>Ожидаемые результаты проекта, его социальная и воспитательная значимость</vt:lpstr>
      <vt:lpstr>Материально-техническое, финансовое обеспечение проекта:</vt:lpstr>
      <vt:lpstr>             Работа по проекту:           1 этап.           Экскурсии на школьный участок. Наблюдения за цветами, растущими     на   улице и в классе.    </vt:lpstr>
      <vt:lpstr>2 этап.  Подготовка и защита  рефератов: «Праздник цветов» </vt:lpstr>
      <vt:lpstr>     Тюльпаны.        Георгины.</vt:lpstr>
      <vt:lpstr>Бархатцы</vt:lpstr>
      <vt:lpstr>               Хризантемы. </vt:lpstr>
      <vt:lpstr>3 этап.  Мероприятия и беседы о природе, о ее значении для человека  </vt:lpstr>
      <vt:lpstr>4 этап.    Практический. Посадка семян, ухаживание за            посевами.</vt:lpstr>
      <vt:lpstr>5 этап.  Итог. Акция: «Цветок в подарок школе»</vt:lpstr>
      <vt:lpstr>    Нет ничего прекраснее цветов,     Пришедших в палисады и жилища.     Они пришли из глубины веков         Чтоб сделать жизнь возвышенней и чище.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 – значимый проект      «Школа добрых дел»</dc:title>
  <dc:creator>Осинкина О.В.</dc:creator>
  <cp:lastModifiedBy>admin</cp:lastModifiedBy>
  <cp:revision>46</cp:revision>
  <dcterms:created xsi:type="dcterms:W3CDTF">2010-04-29T11:26:30Z</dcterms:created>
  <dcterms:modified xsi:type="dcterms:W3CDTF">2018-12-05T13:01:13Z</dcterms:modified>
</cp:coreProperties>
</file>