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ms-office.legacyDiagramTex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8" r:id="rId3"/>
    <p:sldMasterId id="2147483710" r:id="rId4"/>
    <p:sldMasterId id="2147483735" r:id="rId5"/>
    <p:sldMasterId id="2147483748" r:id="rId6"/>
    <p:sldMasterId id="2147483760" r:id="rId7"/>
    <p:sldMasterId id="2147483772" r:id="rId8"/>
    <p:sldMasterId id="2147483784" r:id="rId9"/>
    <p:sldMasterId id="2147483796" r:id="rId10"/>
  </p:sldMasterIdLst>
  <p:sldIdLst>
    <p:sldId id="256" r:id="rId11"/>
    <p:sldId id="257" r:id="rId12"/>
    <p:sldId id="258" r:id="rId13"/>
    <p:sldId id="259" r:id="rId14"/>
    <p:sldId id="263" r:id="rId15"/>
    <p:sldId id="262" r:id="rId16"/>
    <p:sldId id="260" r:id="rId17"/>
    <p:sldId id="261" r:id="rId18"/>
    <p:sldId id="294" r:id="rId19"/>
    <p:sldId id="264" r:id="rId20"/>
    <p:sldId id="265" r:id="rId21"/>
    <p:sldId id="267" r:id="rId22"/>
    <p:sldId id="268" r:id="rId23"/>
    <p:sldId id="269" r:id="rId24"/>
    <p:sldId id="270" r:id="rId25"/>
    <p:sldId id="274" r:id="rId26"/>
    <p:sldId id="271" r:id="rId27"/>
    <p:sldId id="275" r:id="rId28"/>
    <p:sldId id="276" r:id="rId29"/>
    <p:sldId id="278" r:id="rId30"/>
    <p:sldId id="282" r:id="rId31"/>
    <p:sldId id="281" r:id="rId32"/>
    <p:sldId id="277" r:id="rId33"/>
    <p:sldId id="279" r:id="rId34"/>
    <p:sldId id="273" r:id="rId35"/>
    <p:sldId id="280" r:id="rId36"/>
    <p:sldId id="284" r:id="rId37"/>
    <p:sldId id="283" r:id="rId38"/>
    <p:sldId id="285" r:id="rId39"/>
    <p:sldId id="287" r:id="rId40"/>
    <p:sldId id="286" r:id="rId41"/>
    <p:sldId id="272" r:id="rId42"/>
    <p:sldId id="293" r:id="rId43"/>
    <p:sldId id="299" r:id="rId44"/>
    <p:sldId id="295" r:id="rId45"/>
    <p:sldId id="296" r:id="rId46"/>
    <p:sldId id="302" r:id="rId47"/>
    <p:sldId id="298" r:id="rId48"/>
    <p:sldId id="303" r:id="rId49"/>
    <p:sldId id="289" r:id="rId50"/>
    <p:sldId id="290" r:id="rId51"/>
    <p:sldId id="291" r:id="rId52"/>
    <p:sldId id="292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0" autoAdjust="0"/>
    <p:restoredTop sz="85663" autoAdjust="0"/>
  </p:normalViewPr>
  <p:slideViewPr>
    <p:cSldViewPr>
      <p:cViewPr varScale="1">
        <p:scale>
          <a:sx n="62" d="100"/>
          <a:sy n="62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microsoft.com/office/2006/relationships/legacyDocTextInfo" Target="legacyDocTextInfo.bin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3.bin"/><Relationship Id="rId2" Type="http://schemas.microsoft.com/office/2006/relationships/legacyDiagramText" Target="legacyDiagramText12.bin"/><Relationship Id="rId1" Type="http://schemas.microsoft.com/office/2006/relationships/legacyDiagramText" Target="legacyDiagramText11.bin"/><Relationship Id="rId6" Type="http://schemas.openxmlformats.org/officeDocument/2006/relationships/image" Target="../media/image35.wmf"/><Relationship Id="rId5" Type="http://schemas.microsoft.com/office/2006/relationships/legacyDiagramText" Target="legacyDiagramText15.bin"/><Relationship Id="rId4" Type="http://schemas.microsoft.com/office/2006/relationships/legacyDiagramText" Target="legacyDiagramText1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9C352-4EE5-485F-9006-62683B5D84A4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A7F6-D47A-4A07-AED5-596E1D10D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6A2A-ED7D-4E84-8840-EEBCA792BED6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4D16-C3B7-4389-95E1-DE78CC66B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D466-87BA-4958-AC43-31A8C3C7D98F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4AE3-9F63-478E-B246-D0125A51D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D9FA-A41F-4DDB-A074-36835141F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BC1D-20F4-4F57-A00E-82256772607F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A0E6-EB31-4B70-A4E4-2F1074943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D9FA-A41F-4DDB-A074-36835141F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F3A7-6F5F-437F-BAFE-205F101E9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F454-5ABC-475E-AF1F-00C9E2FF57B0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8A7B-BFF5-4440-AB4A-109B98181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79C7-9DBF-485B-95B3-300323B35E4A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ADEE-AB09-47AB-9D64-B63873908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1091-5048-4BB7-9718-B80D72675FD8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6C62-FD20-4CA6-8F88-B41B0A91F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D9FA-A41F-4DDB-A074-36835141F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E63B-0E28-4712-828D-A5159F0CC403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86B1-AE60-478E-A532-6985D1CC3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CC23-CD6F-4918-B60C-FAD14570E9C6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4947-D51D-4F54-A671-DEABABCFF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2B4A-8060-4AFF-8C42-C67AAFB63FD3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81D8-8590-470B-A706-F1E69C684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FEFC-9557-4B96-AB0F-5FCDE98D5D83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58DD-FAFB-4EE3-8B29-2A773A2CD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C1F72-675A-40E1-B69C-73642021A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3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5226064"/>
          </a:xfrm>
        </p:spPr>
        <p:txBody>
          <a:bodyPr/>
          <a:lstStyle/>
          <a:p>
            <a:r>
              <a:rPr lang="ru-RU" sz="6000" b="1" i="1" dirty="0" smtClean="0"/>
              <a:t>Единый урок </a:t>
            </a:r>
            <a:br>
              <a:rPr lang="ru-RU" sz="6000" b="1" i="1" dirty="0" smtClean="0"/>
            </a:br>
            <a:r>
              <a:rPr lang="ru-RU" sz="6000" b="1" i="1" dirty="0" smtClean="0"/>
              <a:t>прав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6"/>
          <p:cNvGraphicFramePr>
            <a:graphicFrameLocks/>
          </p:cNvGraphicFramePr>
          <p:nvPr>
            <p:ph/>
          </p:nvPr>
        </p:nvGraphicFramePr>
        <p:xfrm>
          <a:off x="574675" y="214290"/>
          <a:ext cx="8569325" cy="6408737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Права человека</a:t>
            </a:r>
          </a:p>
        </p:txBody>
      </p:sp>
      <p:sp>
        <p:nvSpPr>
          <p:cNvPr id="44035" name="Содержимое 5"/>
          <p:cNvSpPr>
            <a:spLocks noGrp="1"/>
          </p:cNvSpPr>
          <p:nvPr>
            <p:ph sz="quarter" idx="1"/>
          </p:nvPr>
        </p:nvSpPr>
        <p:spPr>
          <a:xfrm>
            <a:off x="611188" y="1071546"/>
            <a:ext cx="7924800" cy="578645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Font typeface="Wingdings" pitchFamily="2" charset="2"/>
              <a:buNone/>
            </a:pPr>
            <a:r>
              <a:rPr lang="ru-RU" sz="1800" b="1" dirty="0" smtClean="0"/>
              <a:t>Задание: Распределите по группам права человека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Право на жизнь, </a:t>
            </a:r>
            <a:r>
              <a:rPr lang="ru-RU" sz="2400" dirty="0" smtClean="0">
                <a:solidFill>
                  <a:srgbClr val="FF0000"/>
                </a:solidFill>
              </a:rPr>
              <a:t>право на труд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B050"/>
                </a:solidFill>
              </a:rPr>
              <a:t>право на образование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B0F0"/>
                </a:solidFill>
              </a:rPr>
              <a:t>право на свободу, </a:t>
            </a:r>
            <a:r>
              <a:rPr lang="ru-RU" sz="2400" dirty="0" smtClean="0"/>
              <a:t>право на честь и достоинство, </a:t>
            </a:r>
            <a:r>
              <a:rPr lang="ru-RU" sz="2400" dirty="0" smtClean="0">
                <a:solidFill>
                  <a:srgbClr val="C00000"/>
                </a:solidFill>
              </a:rPr>
              <a:t>право на социальную защиту</a:t>
            </a:r>
            <a:r>
              <a:rPr lang="ru-RU" sz="2400" dirty="0" smtClean="0"/>
              <a:t>, право избирать и быть избранным, </a:t>
            </a:r>
            <a:r>
              <a:rPr lang="ru-RU" sz="2400" dirty="0" smtClean="0">
                <a:solidFill>
                  <a:srgbClr val="002060"/>
                </a:solidFill>
              </a:rPr>
              <a:t>право на участие в культурной жизни,,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право на жилище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B050"/>
                </a:solidFill>
              </a:rPr>
              <a:t>право на имущество</a:t>
            </a:r>
            <a:r>
              <a:rPr lang="ru-RU" sz="2400" dirty="0" smtClean="0"/>
              <a:t>,  свобода творчества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857232"/>
          <a:ext cx="8072494" cy="228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  <a:gridCol w="3357586"/>
              </a:tblGrid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ПРАВА</a:t>
                      </a:r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ЛИЧНЫЕ (ГРАЖДАНСКИЕ)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ПОЛИТИЧЕСКИЕ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836613"/>
            <a:ext cx="8280400" cy="43783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5400" b="1" i="1" dirty="0" smtClean="0">
                <a:solidFill>
                  <a:srgbClr val="FF0000"/>
                </a:solidFill>
              </a:rPr>
              <a:t>«Уважай всякого, </a:t>
            </a:r>
          </a:p>
          <a:p>
            <a:pPr algn="ctr" eaLnBrk="1" hangingPunct="1">
              <a:buFontTx/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но во сто крат больше уважай ребёнка».</a:t>
            </a:r>
          </a:p>
          <a:p>
            <a:pPr eaLnBrk="1" hangingPunct="1">
              <a:buFontTx/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3600" i="1" dirty="0" smtClean="0">
                <a:solidFill>
                  <a:srgbClr val="FF0000"/>
                </a:solidFill>
              </a:rPr>
              <a:t>Л.Н.Толстой.</a:t>
            </a:r>
          </a:p>
          <a:p>
            <a:pPr eaLnBrk="1" hangingPunct="1"/>
            <a:endParaRPr lang="ru-RU" sz="5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42875" y="4959350"/>
            <a:ext cx="9001125" cy="984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Принята Генеральной Ассамблеи ООН  20 ноября 1989 года.</a:t>
            </a:r>
            <a:b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Вступила в силу 2 сентября 1990 года.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708920"/>
            <a:ext cx="745947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ПРАВАХ РЕБЕНКА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8372" name="Picture 2" descr="C:\Documents and Settings\Наталья\Мои документы\Мои рисунки\sd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352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8" descr="86898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642918"/>
            <a:ext cx="1565279" cy="2559031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285728"/>
            <a:ext cx="7786710" cy="78581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«Конвенция о правах ребёнка»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22375" y="1981200"/>
            <a:ext cx="7921625" cy="4114800"/>
          </a:xfrm>
        </p:spPr>
        <p:txBody>
          <a:bodyPr/>
          <a:lstStyle/>
          <a:p>
            <a:pPr eaLnBrk="1" hangingPunct="1"/>
            <a:r>
              <a:rPr lang="ru-RU" dirty="0" smtClean="0"/>
              <a:t>Ст.1.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Ребёнком является каждое человеческое   существо до достижения 18-летнего возраста, если по закону, применимому к данному ребёнку, он не достигает совершеннолетия раньше.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4294967295"/>
          </p:nvPr>
        </p:nvSpPr>
        <p:spPr>
          <a:xfrm>
            <a:off x="857224" y="500063"/>
            <a:ext cx="8286776" cy="61198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800" dirty="0" smtClean="0"/>
              <a:t>Дети имеют право на особую заботу и помощь.</a:t>
            </a:r>
          </a:p>
        </p:txBody>
      </p:sp>
      <p:pic>
        <p:nvPicPr>
          <p:cNvPr id="60419" name="Picture 2" descr="C:\Documents and Settings\Наталья\Мои документы\Мои рисунки\ef45a1b3e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3116"/>
            <a:ext cx="45370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06475" y="0"/>
            <a:ext cx="8137525" cy="14176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chemeClr val="tx2">
                    <a:satMod val="130000"/>
                  </a:schemeClr>
                </a:solidFill>
              </a:rPr>
              <a:t>Каждый ребенок имеет право на жизнь</a:t>
            </a: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endParaRPr lang="ru-RU" sz="4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" name="Содержимое 9" descr="file_f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628800"/>
            <a:ext cx="4033838" cy="5040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sz="half" idx="4294967295"/>
          </p:nvPr>
        </p:nvSpPr>
        <p:spPr>
          <a:xfrm>
            <a:off x="1115616" y="357167"/>
            <a:ext cx="7704856" cy="5768996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Для полного и гармоничного развития личности ребенку необходимо жить в семье, в атмосфере счастья, любви, понимания.</a:t>
            </a:r>
          </a:p>
          <a:p>
            <a:pPr algn="ctr" eaLnBrk="1" hangingPunct="1"/>
            <a:endParaRPr lang="ru-RU" dirty="0" smtClean="0"/>
          </a:p>
        </p:txBody>
      </p:sp>
      <p:pic>
        <p:nvPicPr>
          <p:cNvPr id="61443" name="Содержимое 11" descr="53476909_4b0fba7ac9287_2009112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636912"/>
            <a:ext cx="5616624" cy="37715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4929190" y="1260346"/>
            <a:ext cx="42148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-жить и воспитываться в семье,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-знать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своих родителей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-право на 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заботу и совместное проживание.</a:t>
            </a:r>
            <a:endParaRPr lang="ru-RU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6563" name="Picture 3" descr="C:\Documents and Settings\школа\Мои документы\Загрузки\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35083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00100" y="152400"/>
            <a:ext cx="7064400" cy="973138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ребенок имеет право:</a:t>
            </a:r>
            <a:endParaRPr lang="ru-RU" sz="4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857224" y="3714752"/>
            <a:ext cx="8286776" cy="2643206"/>
          </a:xfrm>
        </p:spPr>
        <p:txBody>
          <a:bodyPr>
            <a:normAutofit fontScale="25000" lnSpcReduction="20000"/>
          </a:bodyPr>
          <a:lstStyle/>
          <a:p>
            <a:pPr algn="ctr">
              <a:buFont typeface="Wingdings" pitchFamily="2" charset="2"/>
              <a:buNone/>
            </a:pPr>
            <a:endParaRPr lang="ru-RU" sz="8000" b="1" u="sng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80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9600" dirty="0" smtClean="0"/>
              <a:t>Ребенок не должен разлучаться со своими родителями, кроме тех случаев, когда это делается в его интересах</a:t>
            </a:r>
          </a:p>
          <a:p>
            <a:pPr algn="ctr">
              <a:buFont typeface="Wingdings" pitchFamily="2" charset="2"/>
              <a:buNone/>
            </a:pPr>
            <a:r>
              <a:rPr lang="ru-RU" sz="9600" dirty="0" smtClean="0"/>
              <a:t>(например, когда родители не заботятся о ребенке или жестоко обращаются с ним).</a:t>
            </a:r>
          </a:p>
          <a:p>
            <a:pPr algn="ctr">
              <a:buFont typeface="Wingdings" pitchFamily="2" charset="2"/>
              <a:buNone/>
            </a:pPr>
            <a:r>
              <a:rPr lang="ru-RU" sz="9600" dirty="0" smtClean="0"/>
              <a:t>Если ребенок разлучается с одним или обоими родителями, он имеет право регулярно встречаться с ними.</a:t>
            </a:r>
          </a:p>
          <a:p>
            <a:pPr>
              <a:buFont typeface="Wingdings" pitchFamily="2" charset="2"/>
              <a:buNone/>
            </a:pPr>
            <a:endParaRPr lang="ru-RU" sz="11200" dirty="0" smtClean="0"/>
          </a:p>
        </p:txBody>
      </p:sp>
      <p:pic>
        <p:nvPicPr>
          <p:cNvPr id="21507" name="Рисунок 3" descr="65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2852"/>
            <a:ext cx="36456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1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i="1" smtClean="0"/>
              <a:t>ЗНАМЕНАТЕЛЬНЫЕ ДАТЫ:</a:t>
            </a:r>
          </a:p>
        </p:txBody>
      </p:sp>
      <p:sp>
        <p:nvSpPr>
          <p:cNvPr id="186382" name="Rectangle 1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400" dirty="0" smtClean="0"/>
              <a:t>20 ноября – День прав ребенка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400" dirty="0" smtClean="0"/>
              <a:t>10 декабря – День прав человека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400" dirty="0" smtClean="0"/>
              <a:t>12 декабря – День Конституции РФ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50405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Каждый ребенок имеет право на образование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5429264"/>
            <a:ext cx="9001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школах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должны соблюдаться права ребенка и проявляться уважение к его человеческому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достоинству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Наталья\Мои документы\Мои рисунки\centerimg_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6438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57188"/>
            <a:ext cx="3742705" cy="611663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Каждый ребенок имеет право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на охрану своего здоровья: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на получение медицинской помощи,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чистой питьевой воды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и полноценного питания.</a:t>
            </a:r>
          </a:p>
        </p:txBody>
      </p:sp>
      <p:pic>
        <p:nvPicPr>
          <p:cNvPr id="36867" name="Рисунок 3" descr="342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571500"/>
            <a:ext cx="34766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 descr="pit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645024"/>
            <a:ext cx="1952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1214414" y="0"/>
            <a:ext cx="79295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Каждый ребенок имеет право на отдых и досуг, а также на участие в играх , в культурной и творческой жизни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5539" name="Picture 5" descr="http://www.mddm.org/decor/arch/black06/009.jpg"/>
          <p:cNvPicPr>
            <a:picLocks noChangeAspect="1" noChangeArrowheads="1"/>
          </p:cNvPicPr>
          <p:nvPr/>
        </p:nvPicPr>
        <p:blipFill>
          <a:blip r:embed="rId2" cstate="print"/>
          <a:srcRect l="7234" r="1617"/>
          <a:stretch>
            <a:fillRect/>
          </a:stretch>
        </p:blipFill>
        <p:spPr bwMode="auto">
          <a:xfrm>
            <a:off x="1857356" y="2000240"/>
            <a:ext cx="638811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530626"/>
          </a:xfrm>
        </p:spPr>
        <p:txBody>
          <a:bodyPr/>
          <a:lstStyle/>
          <a:p>
            <a:pPr algn="ctr"/>
            <a:r>
              <a:rPr lang="ru-RU" dirty="0" smtClean="0"/>
              <a:t>     Ст.8 </a:t>
            </a:r>
            <a:br>
              <a:rPr lang="ru-RU" dirty="0" smtClean="0"/>
            </a:br>
            <a:r>
              <a:rPr lang="ru-RU" dirty="0" smtClean="0"/>
              <a:t>Государство должно уважать право ребенка на сохранение своей индивидуальности, включая имя, гражданство и семейные  связи.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0"/>
            <a:ext cx="8147248" cy="27112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Государство должно предоставить детям инвалидам возможность учиться, лечиться, готовиться к трудовой деятельности, отдыхать, жить полноценной жизнью.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vyistavka_invalido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3449"/>
            <a:ext cx="4656580" cy="374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Наталья\Мои документы\Мои рисунки\9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948" y="2071678"/>
            <a:ext cx="7215461" cy="447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1538" y="277813"/>
            <a:ext cx="8072462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/>
              <a:t>Каждый ребенок  должен обладать правами и свободами независимо от цвета кожи, языка, религии, расы, социального положения</a:t>
            </a:r>
            <a:r>
              <a:rPr lang="ru-RU" sz="32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232247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принадлежащие  к национальным меньшинствам или коренным народам, имеют право говорить на родном языке и соблюдать родные обычаи, исповедовать свою религию.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6250" y="3060720"/>
            <a:ext cx="4714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0723" name="Picture 3" descr="http://dob.1september.ru/2002/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7344816" cy="40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86314" y="1412775"/>
            <a:ext cx="407193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-защищать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 от всех видов насилия, отсутствия заботы и плохого обращения со стороны родителей или других лиц,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-помогать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ребенку, подвергшемуся жестокому обращению со стороны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взрослых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basik.ru/images/2691/sh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218"/>
            <a:ext cx="8472518" cy="94353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Государство должно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75048" y="0"/>
            <a:ext cx="8568952" cy="3240359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Ребенок имеет право свободно выражать свое мнение, искать, получать и передавать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любую информацию .</a:t>
            </a:r>
            <a:endParaRPr lang="ru-RU" sz="3200" b="1" dirty="0" smtClean="0"/>
          </a:p>
        </p:txBody>
      </p:sp>
      <p:pic>
        <p:nvPicPr>
          <p:cNvPr id="3" name="Рисунок 2" descr="v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00240"/>
            <a:ext cx="5616624" cy="4597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1810544" cy="5000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32</a:t>
            </a:r>
            <a:endParaRPr lang="ru-RU" sz="3200" dirty="0" smtClean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429124" y="928670"/>
            <a:ext cx="435771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Государство должно защищать ребенка от опасной, вредной и непосильной работы.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Работа не должна мешать образованию и духовно-физическому развитию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www.childjustice.org/assets/images/Child-Labour0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071934" cy="574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словарь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</a:rPr>
              <a:t>Право</a:t>
            </a:r>
            <a:r>
              <a:rPr lang="ru-RU" sz="4000" b="1" smtClean="0"/>
              <a:t> – это охраняемая, обеспечиваемая государством возможность что-то делать, осуществлять</a:t>
            </a:r>
            <a:r>
              <a:rPr lang="ru-RU" sz="4000" b="1" i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5852" y="404664"/>
            <a:ext cx="4000528" cy="49531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Ни один ребенок, не достигший 15-летнего возраста, не должен принимать участие в военных действиях.</a:t>
            </a:r>
            <a:endParaRPr lang="ru-RU" sz="3600" dirty="0"/>
          </a:p>
        </p:txBody>
      </p:sp>
      <p:pic>
        <p:nvPicPr>
          <p:cNvPr id="5" name="Содержимое 4" descr="4-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785794"/>
            <a:ext cx="3379246" cy="481768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14" y="0"/>
            <a:ext cx="7929586" cy="271462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Государство должно предотвращать незаконный вывоз детей из страны.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17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3759360" cy="38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476250"/>
            <a:ext cx="7858148" cy="14398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dirty="0" smtClean="0"/>
              <a:t>Необходимо международное сотрудничество для улучшения условий жизни детей в каждой стране.</a:t>
            </a:r>
          </a:p>
        </p:txBody>
      </p:sp>
      <p:pic>
        <p:nvPicPr>
          <p:cNvPr id="62467" name="Содержимое 11" descr="slide_eng_1_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69" y="3071810"/>
            <a:ext cx="6215107" cy="35258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Права и свободы человека согласно Конституции РФ защищаются любыми способами, не запрещенными законом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916832"/>
            <a:ext cx="7790712" cy="43315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9600" b="1" i="1" dirty="0" smtClean="0"/>
              <a:t>Кто защищает наши права?</a:t>
            </a:r>
            <a:endParaRPr lang="ru-RU" sz="9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ОМБУДСМЕН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498080" cy="4800600"/>
          </a:xfrm>
        </p:spPr>
        <p:txBody>
          <a:bodyPr/>
          <a:lstStyle/>
          <a:p>
            <a:r>
              <a:rPr lang="ru-RU" dirty="0" smtClean="0"/>
              <a:t>«поверенный», «доверенное лицо».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ГОСУДАРСТВЕННЫЙ ПРАВОЗАЩИТНИК</a:t>
            </a:r>
          </a:p>
          <a:p>
            <a:endParaRPr lang="ru-RU" dirty="0" smtClean="0"/>
          </a:p>
          <a:p>
            <a:r>
              <a:rPr lang="ru-RU" dirty="0" smtClean="0"/>
              <a:t>УПОЛНОМОЧЕННЫЙ ПО ПРАВАМ ЧЕЛОВЕКА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8215338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Федеральный конституционный закон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«Об Уполномоченном по правам человека в Российской Федерации»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официально вступил в силу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марта 1997 года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7862150" cy="41052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Уполномоченным может быть  лицо, являющееся гражданином РФ, не моложе 35 лет, имеющее познания в области прав и свобод человека и гражданина, а также   опыт их защиты.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Уполномоченный назначается на должность и освобождается от должности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большинством голосов от общего числа депутатов Государственной Думы тайным голосованием.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Уполномоченный назначается на должность сроком на 5 лет, а одно и то же лицо не может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назначено на должность Уполномоченного более чем на два срока подряд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УПОЛНОМОЧЕННЫЙ ПО ПРАВАМ 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быть независимым в своей работе.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не может являться депутатом Государственной Думы, членом Совета Федерации или депутатом законодательного (представительного)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органа субъекта 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не может находиться на государственной службе, заниматься другой деятельностью, за исключением преподавательской, научной либо иной творческой деятельности.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не вправе заниматься политической деятельностью, быть членом политической партии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Уполномоченный по правам человека в Российской Федерации способствует: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 восстановлению нарушенных прав;</a:t>
            </a:r>
          </a:p>
          <a:p>
            <a:r>
              <a:rPr lang="ru-RU" dirty="0" smtClean="0"/>
              <a:t>2. совершенствованию законодательства о правах человека и гражданина и приведению его в соответствие с общепризнанными принципами и нормами международного права;</a:t>
            </a:r>
          </a:p>
          <a:p>
            <a:r>
              <a:rPr lang="ru-RU" dirty="0" smtClean="0"/>
              <a:t>3. развитию международного сотрудничества в области прав человека;</a:t>
            </a:r>
          </a:p>
          <a:p>
            <a:r>
              <a:rPr lang="ru-RU" dirty="0" smtClean="0"/>
              <a:t>4. правовому просвещению по вопросам прав и свобод человека, форм и методов их   защиты.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dirty="0" smtClean="0"/>
              <a:t>Одной из главных функций Уполномоченного по правам человека является: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рассмотрение жалоб </a:t>
            </a:r>
            <a:r>
              <a:rPr lang="ru-RU" dirty="0" smtClean="0"/>
              <a:t>граждан РФ и находящихся на территории России иностранных граждан и лиц без гражданства на решения или действия (бездействие) государственных органов, органов местного самоуправления.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8072462" cy="11319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 апреля 2016 года на пост Уполномоченного по правам человека в Российской  Федерации была назначена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Татьяна Николаевна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Москалькова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714488"/>
            <a:ext cx="364333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высшее юридическое образование, звания Заслуженного юриста Российской Федерации и Генерал-майора милиции, является доктором юридических 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философских наук.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moskalk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3286132" cy="4929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Уполномоченный при Президенте РФ по правам ребенка </a:t>
            </a:r>
            <a:r>
              <a:rPr lang="ru-RU" sz="2400" dirty="0" smtClean="0"/>
              <a:t>(с 9 сентября 2016 г.)</a:t>
            </a:r>
            <a:endParaRPr lang="ru-RU" sz="2400" dirty="0"/>
          </a:p>
        </p:txBody>
      </p:sp>
      <p:pic>
        <p:nvPicPr>
          <p:cNvPr id="4" name="Содержимое 3" descr="Anna_Kuznetsova_(2016-09-0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477562"/>
            <a:ext cx="3240360" cy="4663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623731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Анна Юрьевна Кузнецова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Впервые понятие «права человека» встречается во французской «Декларации прав человека и гражданина»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1757-img_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23" y="1428736"/>
            <a:ext cx="8440749" cy="5429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2976" y="981075"/>
            <a:ext cx="7750199" cy="5149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i="1" dirty="0" smtClean="0"/>
              <a:t>«Мы с удовольствием слушаем тех, кто говорит нам о наших правах, но мы не любим, чтобы нам напоминали о наших обязанностях».</a:t>
            </a:r>
          </a:p>
          <a:p>
            <a:pPr eaLnBrk="1" hangingPunct="1"/>
            <a:endParaRPr lang="ru-RU" sz="4000" b="1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                                     ( английский политик </a:t>
            </a:r>
            <a:r>
              <a:rPr lang="ru-RU" sz="2800" dirty="0" err="1" smtClean="0"/>
              <a:t>Э.Берк</a:t>
            </a:r>
            <a:r>
              <a:rPr lang="ru-RU" sz="28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43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604250" cy="5095875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i="1" dirty="0" smtClean="0">
                <a:latin typeface="Arial Unicode MS" pitchFamily="34" charset="-128"/>
              </a:rPr>
              <a:t>Нет прав без обязанностей!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Diagram 7"/>
          <p:cNvGraphicFramePr>
            <a:graphicFrameLocks noChangeAspect="1"/>
          </p:cNvGraphicFramePr>
          <p:nvPr>
            <p:ph/>
          </p:nvPr>
        </p:nvGraphicFramePr>
        <p:xfrm>
          <a:off x="0" y="1412875"/>
          <a:ext cx="9144000" cy="5445125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07154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/>
              <a:t>Граждане   РФ   обязаны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692696"/>
            <a:ext cx="8352928" cy="535567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« </a:t>
            </a:r>
            <a:r>
              <a:rPr lang="ru-RU" sz="6000" b="1" i="1" dirty="0" smtClean="0">
                <a:solidFill>
                  <a:srgbClr val="FF0000"/>
                </a:solidFill>
              </a:rPr>
              <a:t>Твои права кончаются там, где начинаются права другого человека.»</a:t>
            </a:r>
          </a:p>
        </p:txBody>
      </p:sp>
      <p:pic>
        <p:nvPicPr>
          <p:cNvPr id="70659" name="Picture 4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97152"/>
            <a:ext cx="183038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77813"/>
            <a:ext cx="7043758" cy="50798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Из истории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72400" cy="218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декабря1948г. Генеральная Ассамблея ООН приняла Всеобщую декларацию прав человека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1988" name="Picture 13" descr="декла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3500438"/>
            <a:ext cx="2545219" cy="2763838"/>
          </a:xfrm>
          <a:noFill/>
        </p:spPr>
      </p:pic>
      <p:sp>
        <p:nvSpPr>
          <p:cNvPr id="41989" name="Text Box 14"/>
          <p:cNvSpPr txBox="1">
            <a:spLocks noChangeArrowheads="1"/>
          </p:cNvSpPr>
          <p:nvPr/>
        </p:nvSpPr>
        <p:spPr bwMode="auto">
          <a:xfrm rot="10800000" flipV="1">
            <a:off x="4140200" y="3959047"/>
            <a:ext cx="42545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" charset="0"/>
              </a:rPr>
              <a:t>Наша страна подписала этот документ в 1988 г.</a:t>
            </a:r>
          </a:p>
          <a:p>
            <a:endParaRPr lang="ru-RU" dirty="0">
              <a:latin typeface="Arial" charset="0"/>
            </a:endParaRPr>
          </a:p>
          <a:p>
            <a:endParaRPr lang="ru-RU" dirty="0">
              <a:latin typeface="Arial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Arial" charset="0"/>
              </a:rPr>
              <a:t>ООН</a:t>
            </a:r>
            <a:r>
              <a:rPr lang="ru-RU" dirty="0">
                <a:latin typeface="Arial" charset="0"/>
              </a:rPr>
              <a:t>-это организация объединенных наций, призванная обеспечивать мир и защиту прав человека.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деклар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64" y="2071678"/>
            <a:ext cx="4068764" cy="4271968"/>
          </a:xfrm>
          <a:noFill/>
        </p:spPr>
      </p:pic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1071538" y="0"/>
            <a:ext cx="80724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Всеобщая декларация прав 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человека </a:t>
            </a:r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– 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это  общечеловеческий </a:t>
            </a:r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идеал права,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к которому должны стремиться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 все народы и все государства.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6"/>
          <p:cNvGraphicFramePr>
            <a:graphicFrameLocks/>
          </p:cNvGraphicFramePr>
          <p:nvPr>
            <p:ph/>
          </p:nvPr>
        </p:nvGraphicFramePr>
        <p:xfrm>
          <a:off x="0" y="176213"/>
          <a:ext cx="9144000" cy="6276975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словарь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Декларация</a:t>
            </a:r>
            <a:r>
              <a:rPr lang="ru-RU" smtClean="0"/>
              <a:t> – (рекомендация), международный договор, не имеющий обязательной силы.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Пакт</a:t>
            </a:r>
            <a:r>
              <a:rPr lang="ru-RU" smtClean="0"/>
              <a:t> – международный договор, имеющий обязательную силу для стран, его подписавших.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ДЕКАБРЯ – ДЕНЬ КОНСТИТУЦИИ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29058" y="1447800"/>
            <a:ext cx="5004630" cy="480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РФ - основной закон нашего государства. Высший нормативный правовой акт Российской Федерации принятый 12 декабря 1993 года всенародным голосованием.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имеет высшую юридическую силу, прямое действие.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нституция РФ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2857520" cy="4674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9"/>
</p:tagLst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190</TotalTime>
  <Words>1045</Words>
  <Application>Microsoft Office PowerPoint</Application>
  <PresentationFormat>Экран (4:3)</PresentationFormat>
  <Paragraphs>173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43</vt:i4>
      </vt:variant>
    </vt:vector>
  </HeadingPairs>
  <TitlesOfParts>
    <vt:vector size="55" baseType="lpstr">
      <vt:lpstr>Calibri</vt:lpstr>
      <vt:lpstr>Arial</vt:lpstr>
      <vt:lpstr>Шаблон3</vt:lpstr>
      <vt:lpstr>Солнцестояние</vt:lpstr>
      <vt:lpstr>Официальная</vt:lpstr>
      <vt:lpstr>Тема Office</vt:lpstr>
      <vt:lpstr>Яркая</vt:lpstr>
      <vt:lpstr>Справедливость</vt:lpstr>
      <vt:lpstr>Апекс</vt:lpstr>
      <vt:lpstr>1_Тема Office</vt:lpstr>
      <vt:lpstr>2_Тема Office</vt:lpstr>
      <vt:lpstr>Трек</vt:lpstr>
      <vt:lpstr>Единый урок  прав человека</vt:lpstr>
      <vt:lpstr>ЗНАМЕНАТЕЛЬНЫЕ ДАТЫ:</vt:lpstr>
      <vt:lpstr>словарь</vt:lpstr>
      <vt:lpstr>Впервые понятие «права человека» встречается во французской «Декларации прав человека и гражданина»</vt:lpstr>
      <vt:lpstr>Из истории</vt:lpstr>
      <vt:lpstr>Слайд 6</vt:lpstr>
      <vt:lpstr>Слайд 7</vt:lpstr>
      <vt:lpstr>словарь</vt:lpstr>
      <vt:lpstr>12 ДЕКАБРЯ – ДЕНЬ КОНСТИТУЦИИ РФ</vt:lpstr>
      <vt:lpstr>Слайд 10</vt:lpstr>
      <vt:lpstr>Права человека</vt:lpstr>
      <vt:lpstr>Слайд 12</vt:lpstr>
      <vt:lpstr>Слайд 13</vt:lpstr>
      <vt:lpstr>«Конвенция о правах ребёнка»</vt:lpstr>
      <vt:lpstr>Слайд 15</vt:lpstr>
      <vt:lpstr>Каждый ребенок имеет право на жизнь.</vt:lpstr>
      <vt:lpstr>Слайд 17</vt:lpstr>
      <vt:lpstr> Каждый ребенок имеет право:</vt:lpstr>
      <vt:lpstr>Слайд 19</vt:lpstr>
      <vt:lpstr>Каждый ребенок имеет право на образование.</vt:lpstr>
      <vt:lpstr>Слайд 21</vt:lpstr>
      <vt:lpstr>Слайд 22</vt:lpstr>
      <vt:lpstr>     Ст.8  Государство должно уважать право ребенка на сохранение своей индивидуальности, включая имя, гражданство и семейные  связи.</vt:lpstr>
      <vt:lpstr>Государство должно предоставить детям инвалидам возможность учиться, лечиться, готовиться к трудовой деятельности, отдыхать, жить полноценной жизнью.</vt:lpstr>
      <vt:lpstr>Каждый ребенок  должен обладать правами и свободами независимо от цвета кожи, языка, религии, расы, социального положения.</vt:lpstr>
      <vt:lpstr>Дети, принадлежащие  к национальным меньшинствам или коренным народам, имеют право говорить на родном языке и соблюдать родные обычаи, исповедовать свою религию.  </vt:lpstr>
      <vt:lpstr>Государство должно</vt:lpstr>
      <vt:lpstr>Слайд 28</vt:lpstr>
      <vt:lpstr>статья 32</vt:lpstr>
      <vt:lpstr>Ни один ребенок, не достигший 15-летнего возраста, не должен принимать участие в военных действиях.</vt:lpstr>
      <vt:lpstr>Государство должно предотвращать незаконный вывоз детей из страны.</vt:lpstr>
      <vt:lpstr>Необходимо международное сотрудничество для улучшения условий жизни детей в каждой стране.</vt:lpstr>
      <vt:lpstr>Права и свободы человека согласно Конституции РФ защищаются любыми способами, не запрещенными законом</vt:lpstr>
      <vt:lpstr>ОМБУДСМЕН </vt:lpstr>
      <vt:lpstr>Федеральный конституционный закон  «Об Уполномоченном по правам человека в Российской Федерации» официально вступил в силу  4 марта 1997 года.</vt:lpstr>
      <vt:lpstr>УПОЛНОМОЧЕННЫЙ ПО ПРАВАМ  ЧЕЛОВЕКА</vt:lpstr>
      <vt:lpstr> Уполномоченный по правам человека в Российской Федерации способствует: </vt:lpstr>
      <vt:lpstr>22 апреля 2016 года на пост Уполномоченного по правам человека в Российской  Федерации была назначена Татьяна Николаевна Москалькова</vt:lpstr>
      <vt:lpstr>Уполномоченный при Президенте РФ по правам ребенка (с 9 сентября 2016 г.)</vt:lpstr>
      <vt:lpstr>Слайд 40</vt:lpstr>
      <vt:lpstr>Нет прав без обязанностей!</vt:lpstr>
      <vt:lpstr>Граждане   РФ   обязаны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урок  прав человека</dc:title>
  <dc:creator>Пользователь</dc:creator>
  <cp:lastModifiedBy>магомед</cp:lastModifiedBy>
  <cp:revision>25</cp:revision>
  <dcterms:created xsi:type="dcterms:W3CDTF">2018-01-10T08:49:58Z</dcterms:created>
  <dcterms:modified xsi:type="dcterms:W3CDTF">2018-12-22T06:32:39Z</dcterms:modified>
</cp:coreProperties>
</file>