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bin" ContentType="application/vnd.ms-office.legacyDiagramText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legacyDocTextInfo.bin" ContentType="application/vnd.ms-office.legacyDocTextInfo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8" r:id="rId3"/>
    <p:sldMasterId id="2147483710" r:id="rId4"/>
    <p:sldMasterId id="2147483735" r:id="rId5"/>
    <p:sldMasterId id="2147483748" r:id="rId6"/>
    <p:sldMasterId id="2147483760" r:id="rId7"/>
    <p:sldMasterId id="2147483772" r:id="rId8"/>
    <p:sldMasterId id="2147483784" r:id="rId9"/>
    <p:sldMasterId id="2147483796" r:id="rId10"/>
  </p:sldMasterIdLst>
  <p:sldIdLst>
    <p:sldId id="256" r:id="rId11"/>
    <p:sldId id="257" r:id="rId12"/>
    <p:sldId id="258" r:id="rId13"/>
    <p:sldId id="259" r:id="rId14"/>
    <p:sldId id="263" r:id="rId15"/>
    <p:sldId id="262" r:id="rId16"/>
    <p:sldId id="260" r:id="rId17"/>
    <p:sldId id="261" r:id="rId18"/>
    <p:sldId id="294" r:id="rId19"/>
    <p:sldId id="264" r:id="rId20"/>
    <p:sldId id="265" r:id="rId21"/>
    <p:sldId id="267" r:id="rId22"/>
    <p:sldId id="268" r:id="rId23"/>
    <p:sldId id="269" r:id="rId24"/>
    <p:sldId id="270" r:id="rId25"/>
    <p:sldId id="274" r:id="rId26"/>
    <p:sldId id="271" r:id="rId27"/>
    <p:sldId id="275" r:id="rId28"/>
    <p:sldId id="276" r:id="rId29"/>
    <p:sldId id="278" r:id="rId30"/>
    <p:sldId id="282" r:id="rId31"/>
    <p:sldId id="281" r:id="rId32"/>
    <p:sldId id="277" r:id="rId33"/>
    <p:sldId id="279" r:id="rId34"/>
    <p:sldId id="273" r:id="rId35"/>
    <p:sldId id="280" r:id="rId36"/>
    <p:sldId id="284" r:id="rId37"/>
    <p:sldId id="283" r:id="rId38"/>
    <p:sldId id="285" r:id="rId39"/>
    <p:sldId id="287" r:id="rId40"/>
    <p:sldId id="286" r:id="rId41"/>
    <p:sldId id="272" r:id="rId42"/>
    <p:sldId id="293" r:id="rId43"/>
    <p:sldId id="299" r:id="rId44"/>
    <p:sldId id="295" r:id="rId45"/>
    <p:sldId id="296" r:id="rId46"/>
    <p:sldId id="302" r:id="rId47"/>
    <p:sldId id="298" r:id="rId48"/>
    <p:sldId id="303" r:id="rId49"/>
    <p:sldId id="289" r:id="rId50"/>
    <p:sldId id="290" r:id="rId51"/>
    <p:sldId id="291" r:id="rId52"/>
    <p:sldId id="292" r:id="rId5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0" autoAdjust="0"/>
    <p:restoredTop sz="85663" autoAdjust="0"/>
  </p:normalViewPr>
  <p:slideViewPr>
    <p:cSldViewPr>
      <p:cViewPr varScale="1">
        <p:scale>
          <a:sx n="62" d="100"/>
          <a:sy n="62" d="100"/>
        </p:scale>
        <p:origin x="-164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microsoft.com/office/2006/relationships/legacyDocTextInfo" Target="legacyDocTextInfo.bin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7.bin"/><Relationship Id="rId2" Type="http://schemas.microsoft.com/office/2006/relationships/legacyDiagramText" Target="legacyDiagramText6.bin"/><Relationship Id="rId1" Type="http://schemas.microsoft.com/office/2006/relationships/legacyDiagramText" Target="legacyDiagramText5.bin"/><Relationship Id="rId6" Type="http://schemas.microsoft.com/office/2006/relationships/legacyDiagramText" Target="legacyDiagramText10.bin"/><Relationship Id="rId5" Type="http://schemas.microsoft.com/office/2006/relationships/legacyDiagramText" Target="legacyDiagramText9.bin"/><Relationship Id="rId4" Type="http://schemas.microsoft.com/office/2006/relationships/legacyDiagramText" Target="legacyDiagramText8.bin"/></Relationships>
</file>

<file path=ppt/drawings/_rels/vmlDrawing3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13.bin"/><Relationship Id="rId2" Type="http://schemas.microsoft.com/office/2006/relationships/legacyDiagramText" Target="legacyDiagramText12.bin"/><Relationship Id="rId1" Type="http://schemas.microsoft.com/office/2006/relationships/legacyDiagramText" Target="legacyDiagramText11.bin"/><Relationship Id="rId6" Type="http://schemas.openxmlformats.org/officeDocument/2006/relationships/image" Target="../media/image35.wmf"/><Relationship Id="rId5" Type="http://schemas.microsoft.com/office/2006/relationships/legacyDiagramText" Target="legacyDiagramText15.bin"/><Relationship Id="rId4" Type="http://schemas.microsoft.com/office/2006/relationships/legacyDiagramText" Target="legacyDiagramText1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9C352-4EE5-485F-9006-62683B5D84A4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DA7F6-D47A-4A07-AED5-596E1D10D2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E6A2A-ED7D-4E84-8840-EEBCA792BED6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24D16-C3B7-4389-95E1-DE78CC66B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5D466-87BA-4958-AC43-31A8C3C7D98F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34AE3-9F63-478E-B246-D0125A51DF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0D9FA-A41F-4DDB-A074-36835141F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2BC1D-20F4-4F57-A00E-82256772607F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6A0E6-EB31-4B70-A4E4-2F1074943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0D9FA-A41F-4DDB-A074-36835141F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BF3A7-6F5F-437F-BAFE-205F101E9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9F454-5ABC-475E-AF1F-00C9E2FF57B0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18A7B-BFF5-4440-AB4A-109B981815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779C7-9DBF-485B-95B3-300323B35E4A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7ADEE-AB09-47AB-9D64-B63873908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E1091-5048-4BB7-9718-B80D72675FD8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76C62-FD20-4CA6-8F88-B41B0A91F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0D9FA-A41F-4DDB-A074-36835141F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EE63B-0E28-4712-828D-A5159F0CC403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586B1-AE60-478E-A532-6985D1CC3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8CC23-CD6F-4918-B60C-FAD14570E9C6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44947-D51D-4F54-A671-DEABABCFF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A2B4A-8060-4AFF-8C42-C67AAFB63FD3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81D8-8590-470B-A706-F1E69C684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1FEFC-9557-4B96-AB0F-5FCDE98D5D83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F58DD-FAFB-4EE3-8B29-2A773A2CDC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2C1F72-675A-40E1-B69C-73642021AB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1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4.xml"/><Relationship Id="rId1" Type="http://schemas.openxmlformats.org/officeDocument/2006/relationships/vmlDrawing" Target="../drawings/vmlDrawing3.v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3428992" y="274638"/>
            <a:ext cx="5257808" cy="5226064"/>
          </a:xfrm>
        </p:spPr>
        <p:txBody>
          <a:bodyPr/>
          <a:lstStyle/>
          <a:p>
            <a:r>
              <a:rPr lang="ru-RU" sz="6000" b="1" i="1" dirty="0" smtClean="0"/>
              <a:t>Единый урок </a:t>
            </a:r>
            <a:br>
              <a:rPr lang="ru-RU" sz="6000" b="1" i="1" dirty="0" smtClean="0"/>
            </a:br>
            <a:r>
              <a:rPr lang="ru-RU" sz="6000" b="1" i="1" dirty="0" smtClean="0"/>
              <a:t>прав человека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6"/>
          <p:cNvGraphicFramePr>
            <a:graphicFrameLocks/>
          </p:cNvGraphicFramePr>
          <p:nvPr>
            <p:ph/>
          </p:nvPr>
        </p:nvGraphicFramePr>
        <p:xfrm>
          <a:off x="574675" y="214290"/>
          <a:ext cx="8569325" cy="6408737"/>
        </p:xfrm>
        <a:graphic>
          <a:graphicData uri="http://schemas.openxmlformats.org/drawingml/2006/compatibility">
            <com:legacyDrawing xmlns:com="http://schemas.openxmlformats.org/drawingml/2006/compatibility" spid="_x0000_s4098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4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1115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dirty="0" smtClean="0"/>
              <a:t>Права человека</a:t>
            </a:r>
          </a:p>
        </p:txBody>
      </p:sp>
      <p:sp>
        <p:nvSpPr>
          <p:cNvPr id="44035" name="Содержимое 5"/>
          <p:cNvSpPr>
            <a:spLocks noGrp="1"/>
          </p:cNvSpPr>
          <p:nvPr>
            <p:ph sz="quarter" idx="1"/>
          </p:nvPr>
        </p:nvSpPr>
        <p:spPr>
          <a:xfrm>
            <a:off x="611188" y="1071546"/>
            <a:ext cx="7924800" cy="578645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Font typeface="Wingdings" pitchFamily="2" charset="2"/>
              <a:buNone/>
            </a:pPr>
            <a:r>
              <a:rPr lang="ru-RU" sz="1800" b="1" dirty="0" smtClean="0"/>
              <a:t>Задание: Распределите по группам права человека</a:t>
            </a:r>
            <a:r>
              <a:rPr lang="ru-RU" sz="1800" dirty="0" smtClean="0"/>
              <a:t>.</a:t>
            </a:r>
          </a:p>
          <a:p>
            <a:pPr>
              <a:buFont typeface="Wingdings" pitchFamily="2" charset="2"/>
              <a:buNone/>
            </a:pPr>
            <a:r>
              <a:rPr lang="ru-RU" sz="2400" dirty="0" smtClean="0"/>
              <a:t>Право на жизнь, </a:t>
            </a:r>
            <a:r>
              <a:rPr lang="ru-RU" sz="2400" dirty="0" smtClean="0">
                <a:solidFill>
                  <a:srgbClr val="FF0000"/>
                </a:solidFill>
              </a:rPr>
              <a:t>право на труд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rgbClr val="00B050"/>
                </a:solidFill>
              </a:rPr>
              <a:t>право на образование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rgbClr val="00B0F0"/>
                </a:solidFill>
              </a:rPr>
              <a:t>право на свободу, </a:t>
            </a:r>
            <a:r>
              <a:rPr lang="ru-RU" sz="2400" dirty="0" smtClean="0"/>
              <a:t>право на честь и достоинство, </a:t>
            </a:r>
            <a:r>
              <a:rPr lang="ru-RU" sz="2400" dirty="0" smtClean="0">
                <a:solidFill>
                  <a:srgbClr val="C00000"/>
                </a:solidFill>
              </a:rPr>
              <a:t>право на социальную защиту</a:t>
            </a:r>
            <a:r>
              <a:rPr lang="ru-RU" sz="2400" dirty="0" smtClean="0"/>
              <a:t>, право избирать и быть избранным, </a:t>
            </a:r>
            <a:r>
              <a:rPr lang="ru-RU" sz="2400" dirty="0" smtClean="0">
                <a:solidFill>
                  <a:srgbClr val="002060"/>
                </a:solidFill>
              </a:rPr>
              <a:t>право на участие в культурной жизни,,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право на жилище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rgbClr val="00B050"/>
                </a:solidFill>
              </a:rPr>
              <a:t>право на имущество</a:t>
            </a:r>
            <a:r>
              <a:rPr lang="ru-RU" sz="2400" dirty="0" smtClean="0"/>
              <a:t>,  свобода творчества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857232"/>
          <a:ext cx="8072494" cy="2286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908"/>
                <a:gridCol w="3357586"/>
              </a:tblGrid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ПРАВА</a:t>
                      </a:r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ЛИЧНЫЕ (ГРАЖДАНСКИЕ)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ПОЛИТИЧЕСКИЕ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ЭКОНОМИЧЕСКИЕ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863600" y="836613"/>
            <a:ext cx="8280400" cy="437833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5400" b="1" i="1" dirty="0" smtClean="0">
                <a:solidFill>
                  <a:srgbClr val="FF0000"/>
                </a:solidFill>
              </a:rPr>
              <a:t>«Уважай всякого, </a:t>
            </a:r>
          </a:p>
          <a:p>
            <a:pPr algn="ctr" eaLnBrk="1" hangingPunct="1">
              <a:buFontTx/>
              <a:buNone/>
            </a:pPr>
            <a:r>
              <a:rPr lang="ru-RU" sz="5400" b="1" i="1" dirty="0" smtClean="0">
                <a:solidFill>
                  <a:srgbClr val="FF0000"/>
                </a:solidFill>
              </a:rPr>
              <a:t>но во сто крат больше уважай ребёнка».</a:t>
            </a:r>
          </a:p>
          <a:p>
            <a:pPr eaLnBrk="1" hangingPunct="1">
              <a:buFontTx/>
              <a:buNone/>
            </a:pPr>
            <a:r>
              <a:rPr lang="ru-RU" sz="5400" i="1" dirty="0" smtClean="0">
                <a:solidFill>
                  <a:srgbClr val="FF0000"/>
                </a:solidFill>
              </a:rPr>
              <a:t>                             </a:t>
            </a:r>
            <a:r>
              <a:rPr lang="ru-RU" sz="3600" i="1" dirty="0" smtClean="0">
                <a:solidFill>
                  <a:srgbClr val="FF0000"/>
                </a:solidFill>
              </a:rPr>
              <a:t>Л.Н.Толстой.</a:t>
            </a:r>
          </a:p>
          <a:p>
            <a:pPr eaLnBrk="1" hangingPunct="1"/>
            <a:endParaRPr lang="ru-RU" sz="5400" i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4294967295"/>
          </p:nvPr>
        </p:nvSpPr>
        <p:spPr>
          <a:xfrm>
            <a:off x="142875" y="4959350"/>
            <a:ext cx="9001125" cy="9842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Принята Генеральной Ассамблеи ООН  20 ноября 1989 года.</a:t>
            </a:r>
            <a:br>
              <a:rPr lang="ru-RU" sz="2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Вступила в силу 2 сентября 1990 года.</a:t>
            </a:r>
            <a:endParaRPr lang="ru-RU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708920"/>
            <a:ext cx="7459478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КОНВЕНЦИЯ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ПРАВАХ РЕБЕНКА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58372" name="Picture 2" descr="C:\Documents and Settings\Наталья\Мои документы\Мои рисунки\sd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290"/>
            <a:ext cx="23526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8" descr="86898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642918"/>
            <a:ext cx="1565279" cy="2559031"/>
          </a:xfrm>
          <a:prstGeom prst="rect">
            <a:avLst/>
          </a:prstGeom>
          <a:noFill/>
          <a:ln w="6350" cap="rnd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290" y="285728"/>
            <a:ext cx="7786710" cy="785818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/>
              <a:t>«Конвенция о правах ребёнка»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22375" y="1981200"/>
            <a:ext cx="7921625" cy="4114800"/>
          </a:xfrm>
        </p:spPr>
        <p:txBody>
          <a:bodyPr/>
          <a:lstStyle/>
          <a:p>
            <a:pPr eaLnBrk="1" hangingPunct="1"/>
            <a:r>
              <a:rPr lang="ru-RU" dirty="0" smtClean="0"/>
              <a:t>Ст.1.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    </a:t>
            </a:r>
            <a:r>
              <a:rPr lang="ru-RU" sz="3600" dirty="0" smtClean="0"/>
              <a:t>Ребёнком является каждое человеческое   существо до достижения 18-летнего возраста, если по закону, применимому к данному ребёнку, он не достигает совершеннолетия раньше.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Содержимое 2"/>
          <p:cNvSpPr>
            <a:spLocks noGrp="1"/>
          </p:cNvSpPr>
          <p:nvPr>
            <p:ph idx="4294967295"/>
          </p:nvPr>
        </p:nvSpPr>
        <p:spPr>
          <a:xfrm>
            <a:off x="857224" y="500063"/>
            <a:ext cx="8286776" cy="6119812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4800" dirty="0" smtClean="0"/>
              <a:t>Дети имеют право на особую заботу и помощь.</a:t>
            </a:r>
          </a:p>
        </p:txBody>
      </p:sp>
      <p:pic>
        <p:nvPicPr>
          <p:cNvPr id="60419" name="Picture 2" descr="C:\Documents and Settings\Наталья\Мои документы\Мои рисунки\ef45a1b3ee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2143116"/>
            <a:ext cx="453707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1006475" y="0"/>
            <a:ext cx="8137525" cy="141763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u="sng" dirty="0" smtClean="0">
                <a:solidFill>
                  <a:schemeClr val="tx2">
                    <a:satMod val="130000"/>
                  </a:schemeClr>
                </a:solidFill>
              </a:rPr>
              <a:t>Каждый ребенок имеет право на жизнь</a:t>
            </a:r>
            <a:r>
              <a:rPr lang="ru-RU" sz="4800" b="1" dirty="0" smtClean="0">
                <a:solidFill>
                  <a:schemeClr val="tx2">
                    <a:satMod val="130000"/>
                  </a:schemeClr>
                </a:solidFill>
              </a:rPr>
              <a:t>.</a:t>
            </a:r>
            <a:endParaRPr lang="ru-RU" sz="48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0" name="Содержимое 9" descr="file_f4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843808" y="1628800"/>
            <a:ext cx="4033838" cy="50403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Содержимое 2"/>
          <p:cNvSpPr>
            <a:spLocks noGrp="1"/>
          </p:cNvSpPr>
          <p:nvPr>
            <p:ph sz="half" idx="4294967295"/>
          </p:nvPr>
        </p:nvSpPr>
        <p:spPr>
          <a:xfrm>
            <a:off x="1115616" y="357167"/>
            <a:ext cx="7704856" cy="5768996"/>
          </a:xfrm>
        </p:spPr>
        <p:txBody>
          <a:bodyPr/>
          <a:lstStyle/>
          <a:p>
            <a:pPr algn="ctr" eaLnBrk="1" hangingPunct="1"/>
            <a:r>
              <a:rPr lang="ru-RU" sz="3200" b="1" dirty="0" smtClean="0"/>
              <a:t>Для полного и гармоничного развития личности ребенку необходимо жить в семье, в атмосфере счастья, любви, понимания.</a:t>
            </a:r>
          </a:p>
          <a:p>
            <a:pPr algn="ctr" eaLnBrk="1" hangingPunct="1"/>
            <a:endParaRPr lang="ru-RU" dirty="0" smtClean="0"/>
          </a:p>
        </p:txBody>
      </p:sp>
      <p:pic>
        <p:nvPicPr>
          <p:cNvPr id="61443" name="Содержимое 11" descr="53476909_4b0fba7ac9287_20091127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67744" y="2636912"/>
            <a:ext cx="5616624" cy="377156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>
            <a:spLocks noChangeArrowheads="1"/>
          </p:cNvSpPr>
          <p:nvPr/>
        </p:nvSpPr>
        <p:spPr bwMode="auto">
          <a:xfrm>
            <a:off x="4929190" y="1260346"/>
            <a:ext cx="421481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-жить и воспитываться в семье,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-знать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своих родителей 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-право на их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заботу и совместное проживание.</a:t>
            </a:r>
            <a:endParaRPr lang="ru-RU" sz="3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66563" name="Picture 3" descr="C:\Documents and Settings\школа\Мои документы\Загрузки\семь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612"/>
            <a:ext cx="350837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1000100" y="152400"/>
            <a:ext cx="7064400" cy="973138"/>
          </a:xfrm>
        </p:spPr>
        <p:txBody>
          <a:bodyPr>
            <a:normAutofit fontScale="90000"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ребенок имеет право:</a:t>
            </a:r>
            <a:endParaRPr lang="ru-RU" sz="44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type="body" sz="half" idx="4294967295"/>
          </p:nvPr>
        </p:nvSpPr>
        <p:spPr>
          <a:xfrm>
            <a:off x="857224" y="3714752"/>
            <a:ext cx="8286776" cy="2643206"/>
          </a:xfrm>
        </p:spPr>
        <p:txBody>
          <a:bodyPr>
            <a:normAutofit fontScale="25000" lnSpcReduction="20000"/>
          </a:bodyPr>
          <a:lstStyle/>
          <a:p>
            <a:pPr algn="ctr">
              <a:buFont typeface="Wingdings" pitchFamily="2" charset="2"/>
              <a:buNone/>
            </a:pPr>
            <a:endParaRPr lang="ru-RU" sz="8000" b="1" u="sng" dirty="0" smtClean="0">
              <a:solidFill>
                <a:srgbClr val="FF0000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 sz="8000" dirty="0" smtClean="0">
              <a:solidFill>
                <a:srgbClr val="FF0000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ru-RU" sz="9600" dirty="0" smtClean="0"/>
              <a:t>Ребенок не должен разлучаться со своими родителями, кроме тех случаев, когда это делается в его интересах</a:t>
            </a:r>
          </a:p>
          <a:p>
            <a:pPr algn="ctr">
              <a:buFont typeface="Wingdings" pitchFamily="2" charset="2"/>
              <a:buNone/>
            </a:pPr>
            <a:r>
              <a:rPr lang="ru-RU" sz="9600" dirty="0" smtClean="0"/>
              <a:t>(например, когда родители не заботятся о ребенке или жестоко обращаются с ним).</a:t>
            </a:r>
          </a:p>
          <a:p>
            <a:pPr algn="ctr">
              <a:buFont typeface="Wingdings" pitchFamily="2" charset="2"/>
              <a:buNone/>
            </a:pPr>
            <a:r>
              <a:rPr lang="ru-RU" sz="9600" dirty="0" smtClean="0"/>
              <a:t>Если ребенок разлучается с одним или обоими родителями, он имеет право регулярно встречаться с ними.</a:t>
            </a:r>
          </a:p>
          <a:p>
            <a:pPr>
              <a:buFont typeface="Wingdings" pitchFamily="2" charset="2"/>
              <a:buNone/>
            </a:pPr>
            <a:endParaRPr lang="ru-RU" sz="11200" dirty="0" smtClean="0"/>
          </a:p>
        </p:txBody>
      </p:sp>
      <p:pic>
        <p:nvPicPr>
          <p:cNvPr id="21507" name="Рисунок 3" descr="656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42852"/>
            <a:ext cx="364561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81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i="1" smtClean="0"/>
              <a:t>ЗНАМЕНАТЕЛЬНЫЕ ДАТЫ:</a:t>
            </a:r>
          </a:p>
        </p:txBody>
      </p:sp>
      <p:sp>
        <p:nvSpPr>
          <p:cNvPr id="186382" name="Rectangle 14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dirty="0" smtClean="0"/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sz="4400" dirty="0" smtClean="0"/>
              <a:t>20 ноября – День прав ребенка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sz="4400" dirty="0" smtClean="0"/>
              <a:t>10 декабря – День прав человека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sz="4400" dirty="0" smtClean="0"/>
              <a:t>12 декабря – День Конституции РФ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51520" y="116633"/>
            <a:ext cx="8892480" cy="50405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Каждый ребенок имеет право на образование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0" y="5429264"/>
            <a:ext cx="90011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 школах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должны соблюдаться права ребенка и проявляться уважение к его человеческому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достоинству</a:t>
            </a:r>
            <a:endParaRPr lang="ru-RU" sz="2800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Наталья\Мои документы\Мои рисунки\centerimg_ind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071546"/>
            <a:ext cx="764386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57188"/>
            <a:ext cx="3742705" cy="6116637"/>
          </a:xfrm>
        </p:spPr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dirty="0" smtClean="0"/>
              <a:t>Каждый ребенок имеет право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dirty="0" smtClean="0"/>
              <a:t>на охрану своего здоровья: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dirty="0" smtClean="0"/>
              <a:t>на получение медицинской помощи,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dirty="0" smtClean="0"/>
              <a:t>чистой питьевой воды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dirty="0" smtClean="0"/>
              <a:t>и полноценного питания.</a:t>
            </a:r>
          </a:p>
        </p:txBody>
      </p:sp>
      <p:pic>
        <p:nvPicPr>
          <p:cNvPr id="36867" name="Рисунок 3" descr="342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88" y="571500"/>
            <a:ext cx="3476625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Рисунок 4" descr="pite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645024"/>
            <a:ext cx="1952625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ChangeArrowheads="1"/>
          </p:cNvSpPr>
          <p:nvPr/>
        </p:nvSpPr>
        <p:spPr bwMode="auto">
          <a:xfrm>
            <a:off x="1214414" y="0"/>
            <a:ext cx="792958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Каждый ребенок имеет право на отдых и досуг, а также на участие в играх , в культурной и творческой жизни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5539" name="Picture 5" descr="http://www.mddm.org/decor/arch/black06/009.jpg"/>
          <p:cNvPicPr>
            <a:picLocks noChangeAspect="1" noChangeArrowheads="1"/>
          </p:cNvPicPr>
          <p:nvPr/>
        </p:nvPicPr>
        <p:blipFill>
          <a:blip r:embed="rId2" cstate="print"/>
          <a:srcRect l="7234" r="1617"/>
          <a:stretch>
            <a:fillRect/>
          </a:stretch>
        </p:blipFill>
        <p:spPr bwMode="auto">
          <a:xfrm>
            <a:off x="1857356" y="2000240"/>
            <a:ext cx="638811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5530626"/>
          </a:xfrm>
        </p:spPr>
        <p:txBody>
          <a:bodyPr/>
          <a:lstStyle/>
          <a:p>
            <a:pPr algn="ctr"/>
            <a:r>
              <a:rPr lang="ru-RU" dirty="0" smtClean="0"/>
              <a:t>     Ст.8 </a:t>
            </a:r>
            <a:br>
              <a:rPr lang="ru-RU" dirty="0" smtClean="0"/>
            </a:br>
            <a:r>
              <a:rPr lang="ru-RU" dirty="0" smtClean="0"/>
              <a:t>Государство должно уважать право ребенка на сохранение своей индивидуальности, включая имя, гражданство и семейные  связи.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14414" y="0"/>
            <a:ext cx="8147248" cy="271122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Государство должно предоставить детям инвалидам возможность учиться, лечиться, готовиться к трудовой деятельности, отдыхать, жить полноценной жизнью.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vyistavka_invalidov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783449"/>
            <a:ext cx="4656580" cy="3741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Documents and Settings\Наталья\Мои документы\Мои рисунки\99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1948" y="2071678"/>
            <a:ext cx="7215461" cy="4479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071538" y="277813"/>
            <a:ext cx="807246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200" b="1" dirty="0" smtClean="0"/>
              <a:t>Каждый ребенок  должен обладать правами и свободами независимо от цвета кожи, языка, религии, расы, социального положения</a:t>
            </a:r>
            <a:r>
              <a:rPr lang="ru-RU" sz="3200" dirty="0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232247"/>
          </a:xfrm>
        </p:spPr>
        <p:txBody>
          <a:bodyPr/>
          <a:lstStyle/>
          <a:p>
            <a:pPr algn="ctr" eaLnBrk="1" hangingPunct="1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принадлежащие  к национальным меньшинствам или коренным народам, имеют право говорить на родном языке и соблюдать родные обычаи, исповедовать свою религию.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 smtClean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286250" y="3060720"/>
            <a:ext cx="47148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30723" name="Picture 3" descr="http://dob.1september.ru/2002/20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214554"/>
            <a:ext cx="7344816" cy="400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786314" y="1412775"/>
            <a:ext cx="4071936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-защищать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ребенка от всех видов насилия, отсутствия заботы и плохого обращения со стороны родителей или других лиц,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-помогать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ребенку, подвергшемуся жестокому обращению со стороны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взрослых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basik.ru/images/2691/sho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643050"/>
            <a:ext cx="367240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53218"/>
            <a:ext cx="8472518" cy="943534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Государство должно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575048" y="0"/>
            <a:ext cx="8568952" cy="3240359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 b="1" dirty="0" smtClean="0"/>
              <a:t>Ребенок имеет право свободно выражать свое мнение, искать, получать и передавать</a:t>
            </a:r>
          </a:p>
          <a:p>
            <a:pPr algn="ctr">
              <a:buFont typeface="Wingdings" pitchFamily="2" charset="2"/>
              <a:buNone/>
            </a:pPr>
            <a:r>
              <a:rPr lang="ru-RU" sz="2800" b="1" dirty="0" smtClean="0"/>
              <a:t>любую информацию .</a:t>
            </a:r>
            <a:endParaRPr lang="ru-RU" sz="3200" b="1" dirty="0" smtClean="0"/>
          </a:p>
        </p:txBody>
      </p:sp>
      <p:pic>
        <p:nvPicPr>
          <p:cNvPr id="3" name="Рисунок 2" descr="v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000240"/>
            <a:ext cx="5616624" cy="459711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1810544" cy="50004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статья 32</a:t>
            </a:r>
            <a:endParaRPr lang="ru-RU" sz="3200" dirty="0" smtClean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429124" y="928670"/>
            <a:ext cx="4357718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Государство должно защищать ребенка от опасной, вредной и непосильной работы.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Работа не должна мешать образованию и духовно-физическому развитию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ребенка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 descr="http://www.childjustice.org/assets/images/Child-Labour0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4071934" cy="5742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 smtClean="0"/>
              <a:t>словарь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hlink"/>
                </a:solidFill>
              </a:rPr>
              <a:t>Право</a:t>
            </a:r>
            <a:r>
              <a:rPr lang="ru-RU" sz="4000" b="1" smtClean="0"/>
              <a:t> – это охраняемая, обеспечиваемая государством возможность что-то делать, осуществлять</a:t>
            </a:r>
            <a:r>
              <a:rPr lang="ru-RU" sz="4000" b="1" i="1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85852" y="404664"/>
            <a:ext cx="4000528" cy="495316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Ни один ребенок, не достигший 15-летнего возраста, не должен принимать участие в военных действиях.</a:t>
            </a:r>
            <a:endParaRPr lang="ru-RU" sz="3600" dirty="0"/>
          </a:p>
        </p:txBody>
      </p:sp>
      <p:pic>
        <p:nvPicPr>
          <p:cNvPr id="5" name="Содержимое 4" descr="4-2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29256" y="785794"/>
            <a:ext cx="3379246" cy="4817681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14414" y="0"/>
            <a:ext cx="7929586" cy="271462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Государство должно предотвращать незаконный вывоз детей из страны.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2178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643182"/>
            <a:ext cx="3759360" cy="385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52" y="476250"/>
            <a:ext cx="7858148" cy="1439863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dirty="0" smtClean="0"/>
              <a:t>Необходимо международное сотрудничество для улучшения условий жизни детей в каждой стране.</a:t>
            </a:r>
          </a:p>
        </p:txBody>
      </p:sp>
      <p:pic>
        <p:nvPicPr>
          <p:cNvPr id="62467" name="Содержимое 11" descr="slide_eng_1_6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71669" y="3071810"/>
            <a:ext cx="6215107" cy="352584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2560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Права и свободы человека согласно Конституции РФ защищаются любыми способами, не запрещенными законом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916832"/>
            <a:ext cx="7790712" cy="433156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9600" b="1" i="1" dirty="0" smtClean="0"/>
              <a:t>Кто защищает наши права?</a:t>
            </a:r>
            <a:endParaRPr lang="ru-RU" sz="96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ОМБУДСМЕН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428736"/>
            <a:ext cx="7498080" cy="4800600"/>
          </a:xfrm>
        </p:spPr>
        <p:txBody>
          <a:bodyPr/>
          <a:lstStyle/>
          <a:p>
            <a:r>
              <a:rPr lang="ru-RU" dirty="0" smtClean="0"/>
              <a:t>«поверенный», «доверенное лицо».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ГОСУДАРСТВЕННЫЙ ПРАВОЗАЩИТНИК</a:t>
            </a:r>
          </a:p>
          <a:p>
            <a:endParaRPr lang="ru-RU" dirty="0" smtClean="0"/>
          </a:p>
          <a:p>
            <a:r>
              <a:rPr lang="ru-RU" dirty="0" smtClean="0"/>
              <a:t>УПОЛНОМОЧЕННЫЙ ПО ПРАВАМ ЧЕЛОВЕКА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8215338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Федеральный конституционный закон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«Об Уполномоченном по правам человека в Российской Федерации»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официально вступил в силу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 марта 1997 года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3116"/>
            <a:ext cx="7862150" cy="410528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Уполномоченным может быть  лицо, являющееся гражданином РФ, не моложе 35 лет, имеющее познания в области прав и свобод человека и гражданина, а также   опыт их защиты.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Уполномоченный назначается на должность и освобождается от должности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большинством голосов от общего числа депутатов Государственной Думы тайным голосованием.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Уполномоченный назначается на должность сроком на 5 лет, а одно и то же лицо не может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быть назначено на должность Уполномоченного более чем на два срока подряд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УПОЛНОМОЧЕННЫЙ ПО ПРАВАМ  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857364"/>
            <a:ext cx="7498080" cy="439103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должен быть независимым в своей работе.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он не может являться депутатом Государственной Думы, членом Совета Федерации или депутатом законодательного (представительного)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органа субъекта РФ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не может находиться на государственной службе, заниматься другой деятельностью, за исключением преподавательской, научной либо иной творческой деятельности.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не вправе заниматься политической деятельностью, быть членом политической партии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dirty="0" smtClean="0"/>
              <a:t>Уполномоченный по правам человека в Российской Федерации способствует: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1. восстановлению нарушенных прав;</a:t>
            </a:r>
          </a:p>
          <a:p>
            <a:r>
              <a:rPr lang="ru-RU" dirty="0" smtClean="0"/>
              <a:t>2. совершенствованию законодательства о правах человека и гражданина и приведению его в соответствие с общепризнанными принципами и нормами международного права;</a:t>
            </a:r>
          </a:p>
          <a:p>
            <a:r>
              <a:rPr lang="ru-RU" dirty="0" smtClean="0"/>
              <a:t>3. развитию международного сотрудничества в области прав человека;</a:t>
            </a:r>
          </a:p>
          <a:p>
            <a:r>
              <a:rPr lang="ru-RU" dirty="0" smtClean="0"/>
              <a:t>4. правовому просвещению по вопросам прав и свобод человека, форм и методов их   защиты.</a:t>
            </a:r>
          </a:p>
          <a:p>
            <a:pPr>
              <a:buNone/>
            </a:pPr>
            <a:endParaRPr lang="ru-RU" dirty="0" smtClean="0"/>
          </a:p>
          <a:p>
            <a:r>
              <a:rPr lang="ru-RU" b="1" i="1" dirty="0" smtClean="0"/>
              <a:t>Одной из главных функций Уполномоченного по правам человека является: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рассмотрение жалоб </a:t>
            </a:r>
            <a:r>
              <a:rPr lang="ru-RU" dirty="0" smtClean="0"/>
              <a:t>граждан РФ и находящихся на территории России иностранных граждан и лиц без гражданства на решения или действия (бездействие) государственных органов, органов местного самоуправления.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8072462" cy="113191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22 апреля 2016 года на пост Уполномоченного по правам человека в Российской  Федерации была назначена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Татьяна Николаевна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Москалькова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14942" y="1714488"/>
            <a:ext cx="364333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Имеет высшее юридическое образование, звания Заслуженного юриста Российской Федерации и Генерал-майора милиции, является доктором юридических 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философских наук.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moskalko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1571612"/>
            <a:ext cx="3286132" cy="4929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Уполномоченный при Президенте РФ по правам ребенка </a:t>
            </a:r>
            <a:r>
              <a:rPr lang="ru-RU" sz="2400" dirty="0" smtClean="0"/>
              <a:t>(с 9 сентября 2016 г.)</a:t>
            </a:r>
            <a:endParaRPr lang="ru-RU" sz="2400" dirty="0"/>
          </a:p>
        </p:txBody>
      </p:sp>
      <p:pic>
        <p:nvPicPr>
          <p:cNvPr id="4" name="Содержимое 3" descr="Anna_Kuznetsova_(2016-09-09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1477562"/>
            <a:ext cx="3240360" cy="46638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55776" y="6237312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Анна Юрьевна Кузнецова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Впервые понятие «права человека» встречается во французской «Декларации прав человека и гражданина»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11757-img_6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723" y="1428736"/>
            <a:ext cx="8440749" cy="54292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2976" y="981075"/>
            <a:ext cx="7750199" cy="51498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000" b="1" i="1" dirty="0" smtClean="0"/>
              <a:t>«Мы с удовольствием слушаем тех, кто говорит нам о наших правах, но мы не любим, чтобы нам напоминали о наших обязанностях».</a:t>
            </a:r>
          </a:p>
          <a:p>
            <a:pPr eaLnBrk="1" hangingPunct="1"/>
            <a:endParaRPr lang="ru-RU" sz="4000" b="1" i="1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2800" dirty="0" smtClean="0"/>
              <a:t>                                        ( английский политик </a:t>
            </a:r>
            <a:r>
              <a:rPr lang="ru-RU" sz="2800" dirty="0" err="1" smtClean="0"/>
              <a:t>Э.Берк</a:t>
            </a:r>
            <a:r>
              <a:rPr lang="ru-RU" sz="2800" dirty="0" smtClean="0"/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43" name="Rectangle 15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604250" cy="5095875"/>
          </a:xfrm>
        </p:spPr>
        <p:txBody>
          <a:bodyPr/>
          <a:lstStyle/>
          <a:p>
            <a:pPr eaLnBrk="1" hangingPunct="1">
              <a:defRPr/>
            </a:pPr>
            <a:r>
              <a:rPr lang="ru-RU" sz="8800" b="1" i="1" dirty="0" smtClean="0">
                <a:latin typeface="Arial Unicode MS" pitchFamily="34" charset="-128"/>
              </a:rPr>
              <a:t>Нет прав без обязанностей!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7"/>
          <p:cNvGraphicFramePr>
            <a:graphicFrameLocks noChangeAspect="1"/>
          </p:cNvGraphicFramePr>
          <p:nvPr>
            <p:ph/>
          </p:nvPr>
        </p:nvGraphicFramePr>
        <p:xfrm>
          <a:off x="0" y="1412875"/>
          <a:ext cx="9144000" cy="5445125"/>
        </p:xfrm>
        <a:graphic>
          <a:graphicData uri="http://schemas.openxmlformats.org/drawingml/2006/compatibility">
            <com:legacyDrawing xmlns:com="http://schemas.openxmlformats.org/drawingml/2006/compatibility" spid="_x0000_s5122"/>
          </a:graphicData>
        </a:graphic>
      </p:graphicFrame>
      <p:sp>
        <p:nvSpPr>
          <p:cNvPr id="2529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"/>
            <a:ext cx="9144000" cy="107154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b="1" i="1" dirty="0" smtClean="0"/>
              <a:t>Граждане   РФ   обязаны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692696"/>
            <a:ext cx="8352928" cy="5355679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6000" dirty="0" smtClean="0">
                <a:solidFill>
                  <a:srgbClr val="FF0000"/>
                </a:solidFill>
              </a:rPr>
              <a:t>« </a:t>
            </a:r>
            <a:r>
              <a:rPr lang="ru-RU" sz="6000" b="1" i="1" dirty="0" smtClean="0">
                <a:solidFill>
                  <a:srgbClr val="FF0000"/>
                </a:solidFill>
              </a:rPr>
              <a:t>Твои права кончаются там, где начинаются права другого человека.»</a:t>
            </a:r>
          </a:p>
        </p:txBody>
      </p:sp>
      <p:pic>
        <p:nvPicPr>
          <p:cNvPr id="70659" name="Picture 4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4797152"/>
            <a:ext cx="1830387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277813"/>
            <a:ext cx="7043758" cy="50798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dirty="0" smtClean="0"/>
              <a:t>Из истории</a:t>
            </a:r>
          </a:p>
        </p:txBody>
      </p:sp>
      <p:sp>
        <p:nvSpPr>
          <p:cNvPr id="41987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772400" cy="218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декабря1948г. Генеральная Ассамблея ООН приняла Всеобщую декларацию прав человека</a:t>
            </a:r>
            <a:r>
              <a:rPr lang="ru-RU" sz="2200" dirty="0" smtClean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41988" name="Picture 13" descr="деклар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7290" y="3500438"/>
            <a:ext cx="2545219" cy="2763838"/>
          </a:xfrm>
          <a:noFill/>
        </p:spPr>
      </p:pic>
      <p:sp>
        <p:nvSpPr>
          <p:cNvPr id="41989" name="Text Box 14"/>
          <p:cNvSpPr txBox="1">
            <a:spLocks noChangeArrowheads="1"/>
          </p:cNvSpPr>
          <p:nvPr/>
        </p:nvSpPr>
        <p:spPr bwMode="auto">
          <a:xfrm rot="10800000" flipV="1">
            <a:off x="4140200" y="3959047"/>
            <a:ext cx="4254500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Arial" charset="0"/>
              </a:rPr>
              <a:t>Наша страна подписала этот документ в 1988 г.</a:t>
            </a:r>
          </a:p>
          <a:p>
            <a:endParaRPr lang="ru-RU" dirty="0">
              <a:latin typeface="Arial" charset="0"/>
            </a:endParaRPr>
          </a:p>
          <a:p>
            <a:endParaRPr lang="ru-RU" dirty="0">
              <a:latin typeface="Arial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Arial" charset="0"/>
              </a:rPr>
              <a:t>ООН</a:t>
            </a:r>
            <a:r>
              <a:rPr lang="ru-RU" dirty="0">
                <a:latin typeface="Arial" charset="0"/>
              </a:rPr>
              <a:t>-это организация объединенных наций, призванная обеспечивать мир и защиту прав человека.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8" descr="деклар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00364" y="2071678"/>
            <a:ext cx="4068764" cy="4271968"/>
          </a:xfrm>
          <a:noFill/>
        </p:spPr>
      </p:pic>
      <p:sp>
        <p:nvSpPr>
          <p:cNvPr id="43011" name="Text Box 9"/>
          <p:cNvSpPr txBox="1">
            <a:spLocks noChangeArrowheads="1"/>
          </p:cNvSpPr>
          <p:nvPr/>
        </p:nvSpPr>
        <p:spPr bwMode="auto">
          <a:xfrm>
            <a:off x="1071538" y="0"/>
            <a:ext cx="807246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charset="0"/>
              </a:rPr>
              <a:t>Всеобщая декларация прав </a:t>
            </a:r>
            <a:r>
              <a:rPr lang="ru-RU" sz="2800" b="1" i="1" dirty="0" smtClean="0">
                <a:solidFill>
                  <a:srgbClr val="FF0000"/>
                </a:solidFill>
                <a:latin typeface="Arial" charset="0"/>
              </a:rPr>
              <a:t>человека </a:t>
            </a:r>
            <a:r>
              <a:rPr lang="ru-RU" sz="2800" b="1" i="1" dirty="0">
                <a:solidFill>
                  <a:srgbClr val="FF0000"/>
                </a:solidFill>
                <a:latin typeface="Arial" charset="0"/>
              </a:rPr>
              <a:t>– </a:t>
            </a:r>
            <a:r>
              <a:rPr lang="ru-RU" sz="2800" b="1" i="1" dirty="0" smtClean="0">
                <a:solidFill>
                  <a:srgbClr val="FF0000"/>
                </a:solidFill>
                <a:latin typeface="Arial" charset="0"/>
              </a:rPr>
              <a:t>это  общечеловеческий </a:t>
            </a:r>
            <a:r>
              <a:rPr lang="ru-RU" sz="2800" b="1" i="1" dirty="0">
                <a:solidFill>
                  <a:srgbClr val="FF0000"/>
                </a:solidFill>
                <a:latin typeface="Arial" charset="0"/>
              </a:rPr>
              <a:t>идеал права, 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charset="0"/>
              </a:rPr>
              <a:t>к которому должны стремиться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charset="0"/>
              </a:rPr>
              <a:t> все народы и все государства.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rganization Chart 6"/>
          <p:cNvGraphicFramePr>
            <a:graphicFrameLocks/>
          </p:cNvGraphicFramePr>
          <p:nvPr>
            <p:ph/>
          </p:nvPr>
        </p:nvGraphicFramePr>
        <p:xfrm>
          <a:off x="0" y="176213"/>
          <a:ext cx="9144000" cy="6276975"/>
        </p:xfrm>
        <a:graphic>
          <a:graphicData uri="http://schemas.openxmlformats.org/drawingml/2006/compatibility">
            <com:legacyDrawing xmlns:com="http://schemas.openxmlformats.org/drawingml/2006/compatibility" spid="_x0000_s3074"/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 smtClean="0"/>
              <a:t>словарь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Декларация</a:t>
            </a:r>
            <a:r>
              <a:rPr lang="ru-RU" smtClean="0"/>
              <a:t> – (рекомендация), международный договор, не имеющий обязательной силы.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Пакт</a:t>
            </a:r>
            <a:r>
              <a:rPr lang="ru-RU" smtClean="0"/>
              <a:t> – международный договор, имеющий обязательную силу для стран, его подписавших.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 ДЕКАБРЯ – ДЕНЬ КОНСТИТУЦИИ РФ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929058" y="1447800"/>
            <a:ext cx="5004630" cy="48006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Конституция РФ - основной закон нашего государства. Высший нормативный правовой акт Российской Федерации принятый 12 декабря 1993 года всенародным голосованием.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Конституция имеет высшую юридическую силу, прямое действие.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Конституция РФ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714488"/>
            <a:ext cx="2857520" cy="46748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9"/>
</p:tagLst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Шаблон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Шаблон3</Template>
  <TotalTime>190</TotalTime>
  <Words>1045</Words>
  <Application>Microsoft Office PowerPoint</Application>
  <PresentationFormat>Экран (4:3)</PresentationFormat>
  <Paragraphs>173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43</vt:i4>
      </vt:variant>
    </vt:vector>
  </HeadingPairs>
  <TitlesOfParts>
    <vt:vector size="55" baseType="lpstr">
      <vt:lpstr>Calibri</vt:lpstr>
      <vt:lpstr>Arial</vt:lpstr>
      <vt:lpstr>Шаблон3</vt:lpstr>
      <vt:lpstr>Солнцестояние</vt:lpstr>
      <vt:lpstr>Официальная</vt:lpstr>
      <vt:lpstr>Тема Office</vt:lpstr>
      <vt:lpstr>Яркая</vt:lpstr>
      <vt:lpstr>Справедливость</vt:lpstr>
      <vt:lpstr>Апекс</vt:lpstr>
      <vt:lpstr>1_Тема Office</vt:lpstr>
      <vt:lpstr>2_Тема Office</vt:lpstr>
      <vt:lpstr>Трек</vt:lpstr>
      <vt:lpstr>Единый урок  прав человека</vt:lpstr>
      <vt:lpstr>ЗНАМЕНАТЕЛЬНЫЕ ДАТЫ:</vt:lpstr>
      <vt:lpstr>словарь</vt:lpstr>
      <vt:lpstr>Впервые понятие «права человека» встречается во французской «Декларации прав человека и гражданина»</vt:lpstr>
      <vt:lpstr>Из истории</vt:lpstr>
      <vt:lpstr>Слайд 6</vt:lpstr>
      <vt:lpstr>Слайд 7</vt:lpstr>
      <vt:lpstr>словарь</vt:lpstr>
      <vt:lpstr>12 ДЕКАБРЯ – ДЕНЬ КОНСТИТУЦИИ РФ</vt:lpstr>
      <vt:lpstr>Слайд 10</vt:lpstr>
      <vt:lpstr>Права человека</vt:lpstr>
      <vt:lpstr>Слайд 12</vt:lpstr>
      <vt:lpstr>Слайд 13</vt:lpstr>
      <vt:lpstr>«Конвенция о правах ребёнка»</vt:lpstr>
      <vt:lpstr>Слайд 15</vt:lpstr>
      <vt:lpstr>Каждый ребенок имеет право на жизнь.</vt:lpstr>
      <vt:lpstr>Слайд 17</vt:lpstr>
      <vt:lpstr> Каждый ребенок имеет право:</vt:lpstr>
      <vt:lpstr>Слайд 19</vt:lpstr>
      <vt:lpstr>Каждый ребенок имеет право на образование.</vt:lpstr>
      <vt:lpstr>Слайд 21</vt:lpstr>
      <vt:lpstr>Слайд 22</vt:lpstr>
      <vt:lpstr>     Ст.8  Государство должно уважать право ребенка на сохранение своей индивидуальности, включая имя, гражданство и семейные  связи.</vt:lpstr>
      <vt:lpstr>Государство должно предоставить детям инвалидам возможность учиться, лечиться, готовиться к трудовой деятельности, отдыхать, жить полноценной жизнью.</vt:lpstr>
      <vt:lpstr>Каждый ребенок  должен обладать правами и свободами независимо от цвета кожи, языка, религии, расы, социального положения.</vt:lpstr>
      <vt:lpstr>Дети, принадлежащие  к национальным меньшинствам или коренным народам, имеют право говорить на родном языке и соблюдать родные обычаи, исповедовать свою религию.  </vt:lpstr>
      <vt:lpstr>Государство должно</vt:lpstr>
      <vt:lpstr>Слайд 28</vt:lpstr>
      <vt:lpstr>статья 32</vt:lpstr>
      <vt:lpstr>Ни один ребенок, не достигший 15-летнего возраста, не должен принимать участие в военных действиях.</vt:lpstr>
      <vt:lpstr>Государство должно предотвращать незаконный вывоз детей из страны.</vt:lpstr>
      <vt:lpstr>Необходимо международное сотрудничество для улучшения условий жизни детей в каждой стране.</vt:lpstr>
      <vt:lpstr>Права и свободы человека согласно Конституции РФ защищаются любыми способами, не запрещенными законом</vt:lpstr>
      <vt:lpstr>ОМБУДСМЕН </vt:lpstr>
      <vt:lpstr>Федеральный конституционный закон  «Об Уполномоченном по правам человека в Российской Федерации» официально вступил в силу  4 марта 1997 года.</vt:lpstr>
      <vt:lpstr>УПОЛНОМОЧЕННЫЙ ПО ПРАВАМ  ЧЕЛОВЕКА</vt:lpstr>
      <vt:lpstr> Уполномоченный по правам человека в Российской Федерации способствует: </vt:lpstr>
      <vt:lpstr>22 апреля 2016 года на пост Уполномоченного по правам человека в Российской  Федерации была назначена Татьяна Николаевна Москалькова</vt:lpstr>
      <vt:lpstr>Уполномоченный при Президенте РФ по правам ребенка (с 9 сентября 2016 г.)</vt:lpstr>
      <vt:lpstr>Слайд 40</vt:lpstr>
      <vt:lpstr>Нет прав без обязанностей!</vt:lpstr>
      <vt:lpstr>Граждане   РФ   обязаны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урок  прав человека</dc:title>
  <dc:creator>Пользователь</dc:creator>
  <cp:lastModifiedBy>магомед</cp:lastModifiedBy>
  <cp:revision>25</cp:revision>
  <dcterms:created xsi:type="dcterms:W3CDTF">2018-01-10T08:49:58Z</dcterms:created>
  <dcterms:modified xsi:type="dcterms:W3CDTF">2018-12-22T06:32:39Z</dcterms:modified>
</cp:coreProperties>
</file>