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embeddedFontLst>
    <p:embeddedFont>
      <p:font typeface="Garamond" pitchFamily="18" charset="0"/>
      <p:regular r:id="rId42"/>
      <p:bold r:id="rId43"/>
      <p:italic r:id="rId44"/>
    </p:embeddedFont>
    <p:embeddedFont>
      <p:font typeface="Calibri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251">
          <p15:clr>
            <a:srgbClr val="A4A3A4"/>
          </p15:clr>
        </p15:guide>
        <p15:guide id="2" pos="3976">
          <p15:clr>
            <a:srgbClr val="A4A3A4"/>
          </p15:clr>
        </p15:guide>
        <p15:guide id="3" orient="horz" pos="2274">
          <p15:clr>
            <a:srgbClr val="000000"/>
          </p15:clr>
        </p15:guide>
        <p15:guide id="4" pos="3826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40"/>
      </p:cViewPr>
      <p:guideLst>
        <p:guide orient="horz" pos="2251"/>
        <p:guide orient="horz" pos="2274"/>
        <p:guide pos="3976"/>
        <p:guide pos="38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Shape 26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Shape 34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Shape 36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Shape 41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Shape 4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Shape 45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Shape 48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Shape 49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Shape 51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Shape 54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Shape 56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Shape 56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Shape 57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Shape 17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Shape 21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Shape 23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анорамная фотография с подписью">
  <p:cSld name="Панорамная фотография с подписью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pic" idx="2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1295401" y="5382153"/>
            <a:ext cx="9609666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8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ct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94" name="Shape 94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1674812" y="3352800"/>
            <a:ext cx="883920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2"/>
          </p:nvPr>
        </p:nvSpPr>
        <p:spPr>
          <a:xfrm>
            <a:off x="1295401" y="4343399"/>
            <a:ext cx="9609666" cy="153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ctr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02" name="Shape 102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03" name="Shape 103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04" name="Shape 104"/>
          <p:cNvCxnSpPr/>
          <p:nvPr/>
        </p:nvCxnSpPr>
        <p:spPr>
          <a:xfrm>
            <a:off x="1396169" y="4140199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sz="32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sz="32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1295401" y="3639312"/>
            <a:ext cx="9609668" cy="886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2"/>
          </p:nvPr>
        </p:nvSpPr>
        <p:spPr>
          <a:xfrm>
            <a:off x="1295401" y="4529667"/>
            <a:ext cx="9609668" cy="1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18" name="Shape 118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19" name="Shape 119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20" name="Shape 120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1295401" y="3630168"/>
            <a:ext cx="9609668" cy="841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2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2"/>
          </p:nvPr>
        </p:nvSpPr>
        <p:spPr>
          <a:xfrm>
            <a:off x="1295400" y="4470399"/>
            <a:ext cx="9609670" cy="1405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128" name="Shape 128"/>
          <p:cNvCxnSpPr/>
          <p:nvPr/>
        </p:nvCxnSpPr>
        <p:spPr>
          <a:xfrm>
            <a:off x="1396169" y="3429000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 rot="5400000">
            <a:off x="4436531" y="-584198"/>
            <a:ext cx="3318936" cy="960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135" name="Shape 135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 rot="5400000">
            <a:off x="7497936" y="2483551"/>
            <a:ext cx="4893735" cy="1890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 rot="5400000">
            <a:off x="2565043" y="-287513"/>
            <a:ext cx="4893734" cy="74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142" name="Shape 142"/>
          <p:cNvCxnSpPr/>
          <p:nvPr/>
        </p:nvCxnSpPr>
        <p:spPr>
          <a:xfrm>
            <a:off x="8863890" y="990600"/>
            <a:ext cx="0" cy="487680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hape 21" descr="HD-PanelTitle-GrommetsCombin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Garamond"/>
              <a:buNone/>
              <a:defRPr sz="5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2415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ctr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7983232" y="5037663"/>
            <a:ext cx="8974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2692397" y="5037663"/>
            <a:ext cx="5214635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956900" y="5037663"/>
            <a:ext cx="55116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27" name="Shape 27"/>
          <p:cNvCxnSpPr/>
          <p:nvPr/>
        </p:nvCxnSpPr>
        <p:spPr>
          <a:xfrm>
            <a:off x="2692399" y="3522131"/>
            <a:ext cx="681566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33" name="Shape 33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hape 35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47" name="Shape 47"/>
          <p:cNvCxnSpPr/>
          <p:nvPr/>
        </p:nvCxnSpPr>
        <p:spPr>
          <a:xfrm>
            <a:off x="2012723" y="3710585"/>
            <a:ext cx="8163380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hape 49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1298448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6181344" y="2560320"/>
            <a:ext cx="4718304" cy="3310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322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1295400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3"/>
          </p:nvPr>
        </p:nvSpPr>
        <p:spPr>
          <a:xfrm>
            <a:off x="6180671" y="2658533"/>
            <a:ext cx="4718304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3220"/>
              <a:buFont typeface="Arial"/>
              <a:buNone/>
              <a:defRPr sz="2800" b="0" i="0" u="none" strike="noStrike" cap="none">
                <a:solidFill>
                  <a:schemeClr val="accen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None/>
              <a:defRPr sz="20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1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4"/>
          </p:nvPr>
        </p:nvSpPr>
        <p:spPr>
          <a:xfrm>
            <a:off x="6180671" y="3243262"/>
            <a:ext cx="4718304" cy="263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65" name="Shape 65"/>
          <p:cNvCxnSpPr/>
          <p:nvPr/>
        </p:nvCxnSpPr>
        <p:spPr>
          <a:xfrm>
            <a:off x="1396169" y="2421466"/>
            <a:ext cx="94072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5418668" y="982131"/>
            <a:ext cx="5469466" cy="4893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1293811" y="3031065"/>
            <a:ext cx="3718455" cy="243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8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cxnSp>
        <p:nvCxnSpPr>
          <p:cNvPr id="73" name="Shape 73"/>
          <p:cNvCxnSpPr/>
          <p:nvPr/>
        </p:nvCxnSpPr>
        <p:spPr>
          <a:xfrm>
            <a:off x="1396169" y="2912533"/>
            <a:ext cx="3514498" cy="0"/>
          </a:xfrm>
          <a:prstGeom prst="straightConnector1">
            <a:avLst/>
          </a:prstGeom>
          <a:noFill/>
          <a:ln w="15875" cap="flat" cmpd="sng">
            <a:solidFill>
              <a:srgbClr val="E8D08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aramond"/>
              <a:buNone/>
              <a:defRPr sz="2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pic" idx="2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noFill/>
          <a:ln w="57150" cap="flat" cmpd="thickThin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840"/>
              <a:buFont typeface="Arial"/>
              <a:buNone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1295399" y="3255432"/>
            <a:ext cx="6241816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ctr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None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380"/>
              <a:buFont typeface="Arial"/>
              <a:buNone/>
              <a:defRPr sz="12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50"/>
              <a:buFont typeface="Arial"/>
              <a:buNone/>
              <a:defRPr sz="1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035"/>
              <a:buFont typeface="Arial"/>
              <a:buNone/>
              <a:defRPr sz="9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HD-PanelContent-GrommetsCombined.png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Garamond"/>
              <a:buNone/>
              <a:defRPr sz="4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386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marR="0" lvl="1" indent="-3746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marR="0" lvl="2" indent="-36004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marR="0" lvl="3" indent="-34543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marR="0" lvl="4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marR="0" lvl="5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3200400" marR="0" lvl="6" indent="-33083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3657600" marR="0" lvl="7" indent="-33083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4114800" marR="0" lvl="8" indent="-330834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 idx="4294967295"/>
          </p:nvPr>
        </p:nvSpPr>
        <p:spPr>
          <a:xfrm>
            <a:off x="441486" y="623039"/>
            <a:ext cx="11228294" cy="213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1800" b="1" dirty="0" smtClean="0">
                <a:solidFill>
                  <a:srgbClr val="00B050"/>
                </a:solidFill>
              </a:rPr>
              <a:t>МУНИЦИПАЛЬНОЕ КАЗЕННОЕ ОБЩЕОБРАЗОВАТЕЛЬНОЕ УЧРЕЖДЕНИЕ</a:t>
            </a:r>
            <a:r>
              <a:rPr lang="ru-RU" sz="1800" dirty="0" smtClean="0">
                <a:solidFill>
                  <a:srgbClr val="00B050"/>
                </a:solidFill>
              </a:rPr>
              <a:t/>
            </a:r>
            <a:br>
              <a:rPr lang="ru-RU" sz="1800" dirty="0" smtClean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00B050"/>
                </a:solidFill>
              </a:rPr>
              <a:t>«Андийская средняя общеобразовательная школа №2 им. </a:t>
            </a:r>
            <a:r>
              <a:rPr lang="ru-RU" sz="1800" b="1" dirty="0" err="1" smtClean="0">
                <a:solidFill>
                  <a:srgbClr val="00B050"/>
                </a:solidFill>
              </a:rPr>
              <a:t>М.Р.Казаналипова</a:t>
            </a:r>
            <a:r>
              <a:rPr lang="ru-RU" sz="1800" b="1" dirty="0" smtClean="0">
                <a:solidFill>
                  <a:srgbClr val="00B050"/>
                </a:solidFill>
              </a:rPr>
              <a:t>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i="0" u="none" strike="noStrike" cap="none" dirty="0" smtClean="0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Интерактивное </a:t>
            </a:r>
            <a:r>
              <a:rPr lang="ru-RU" sz="3600" b="1" i="0" u="none" strike="noStrike" cap="none" dirty="0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обучение как современное направление активизации </a:t>
            </a:r>
            <a:br>
              <a:rPr lang="ru-RU" sz="3600" b="1" i="0" u="none" strike="noStrike" cap="none" dirty="0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3600" b="1" i="0" u="none" strike="noStrike" cap="none" dirty="0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познавательной деятельности обучающихся</a:t>
            </a:r>
            <a:endParaRPr sz="3600" b="0" i="0" u="none" strike="noStrike" cap="none" dirty="0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grpSp>
        <p:nvGrpSpPr>
          <p:cNvPr id="149" name="Shape 149"/>
          <p:cNvGrpSpPr/>
          <p:nvPr/>
        </p:nvGrpSpPr>
        <p:grpSpPr>
          <a:xfrm>
            <a:off x="1415974" y="2990430"/>
            <a:ext cx="9685413" cy="3165319"/>
            <a:chOff x="1415974" y="2990430"/>
            <a:chExt cx="9685413" cy="3165319"/>
          </a:xfrm>
        </p:grpSpPr>
        <p:pic>
          <p:nvPicPr>
            <p:cNvPr id="150" name="Shape 15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15262" y="3113636"/>
              <a:ext cx="3286125" cy="2790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Shape 151" descr="C:\Users\Tanya\Desktop\РЕФЛЕКСИЯ\pedchitannja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295775" y="3766718"/>
              <a:ext cx="4110162" cy="23890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Shape 152" descr="C:\Users\Tanya\Desktop\ЕДИНСТВО\10_klass_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336140" flipH="1">
              <a:off x="1500976" y="3608138"/>
              <a:ext cx="1234325" cy="1801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Shape 15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76513" y="2990430"/>
              <a:ext cx="2543175" cy="15525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Прямоугольник 8"/>
          <p:cNvSpPr/>
          <p:nvPr/>
        </p:nvSpPr>
        <p:spPr>
          <a:xfrm>
            <a:off x="1005840" y="6035040"/>
            <a:ext cx="1042415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Магомедов У.М. – учитель информатики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Shape 251" descr="C:\Users\Tanya\Desktop\Вебинар Групповые методы обучения\IMG_9051-30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94895" y="196616"/>
            <a:ext cx="9757760" cy="6505173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Shape 252"/>
          <p:cNvSpPr/>
          <p:nvPr/>
        </p:nvSpPr>
        <p:spPr>
          <a:xfrm>
            <a:off x="186929" y="4006808"/>
            <a:ext cx="6120938" cy="2625153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я</a:t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281729" y="4077416"/>
            <a:ext cx="600239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Ориентированность на интерактивное обучение обусловлена  необходимостью практического решения проблемы </a:t>
            </a: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мотивации активности обучаемых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 Это достигается не только дидактическими методами и приемами, но и использованием эффективных форм педагогического общения, созданием комфортной, стимулирующей атмосферы, уважением к личности учащегося.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Ключевые компетенции </a:t>
            </a:r>
            <a:endParaRPr sz="36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60" name="Shape 260" descr="C:\Users\Tanya\Desktop\СИСТЕМЫ ОЦЕНКИ КАЧЕСТВА ОБР\1c05f7ff567f55358c662074cd0bcf3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411939" y="2705100"/>
            <a:ext cx="2790675" cy="289800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Shape 261"/>
          <p:cNvSpPr/>
          <p:nvPr/>
        </p:nvSpPr>
        <p:spPr>
          <a:xfrm>
            <a:off x="4619625" y="2686521"/>
            <a:ext cx="6667929" cy="587334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научиться действовать в рамках согласованных целей и задач</a:t>
            </a:r>
            <a:endParaRPr sz="2000" b="1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4619625" y="3566770"/>
            <a:ext cx="6667929" cy="587334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уметь согласовывать свои действия с действиями партнера </a:t>
            </a:r>
            <a:endParaRPr sz="2000" b="1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4615077" y="4442667"/>
            <a:ext cx="6829424" cy="587334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научиться жить вместе: кооперироваться, идти на компромисс</a:t>
            </a:r>
            <a:endParaRPr sz="2000" b="1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4619625" y="5309442"/>
            <a:ext cx="4619626" cy="587334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уметь самостоятельно развиваться</a:t>
            </a:r>
            <a:endParaRPr sz="2000" b="1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Принципы интерактивного обучения </a:t>
            </a:r>
            <a:endParaRPr sz="36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72" name="Shape 272" descr="C:\Users\Tanya\Desktop\Вебінар\OANYEQ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169816" y="2499781"/>
            <a:ext cx="3539870" cy="353987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5191554" y="2918936"/>
            <a:ext cx="6096000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диалогическое взаимодействие;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работа в малых группах на основе кооперации и сотрудничества;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активно-ролевая (игровая) деятельность;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тренинговая организация обучения.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Задачи интерактивного обучения </a:t>
            </a:r>
            <a:endParaRPr sz="36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2242307" y="2473115"/>
            <a:ext cx="491572" cy="60257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81" name="Shape 281"/>
          <p:cNvSpPr/>
          <p:nvPr/>
        </p:nvSpPr>
        <p:spPr>
          <a:xfrm>
            <a:off x="1083155" y="3207686"/>
            <a:ext cx="2809876" cy="1063157"/>
          </a:xfrm>
          <a:prstGeom prst="rect">
            <a:avLst/>
          </a:prstGeom>
          <a:noFill/>
          <a:ln w="19050" cap="flat" cmpd="sng">
            <a:solidFill>
              <a:srgbClr val="872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УЧЕБНО-ПОЗНАВАТЕЛЬНАЯ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82" name="Shape 282"/>
          <p:cNvSpPr/>
          <p:nvPr/>
        </p:nvSpPr>
        <p:spPr>
          <a:xfrm>
            <a:off x="5490332" y="2466219"/>
            <a:ext cx="491572" cy="60257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83" name="Shape 283"/>
          <p:cNvSpPr/>
          <p:nvPr/>
        </p:nvSpPr>
        <p:spPr>
          <a:xfrm>
            <a:off x="4331179" y="3200790"/>
            <a:ext cx="3050695" cy="1063157"/>
          </a:xfrm>
          <a:prstGeom prst="rect">
            <a:avLst/>
          </a:prstGeom>
          <a:noFill/>
          <a:ln w="19050" cap="flat" cmpd="sng">
            <a:solidFill>
              <a:srgbClr val="872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КОММУНИКАЦИОННО-РАЗВИВАЮЩАЯ</a:t>
            </a:r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9007752" y="2466219"/>
            <a:ext cx="491572" cy="60257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7848599" y="3200790"/>
            <a:ext cx="3050695" cy="1063157"/>
          </a:xfrm>
          <a:prstGeom prst="rect">
            <a:avLst/>
          </a:prstGeom>
          <a:noFill/>
          <a:ln w="19050" cap="flat" cmpd="sng">
            <a:solidFill>
              <a:srgbClr val="872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СОЦИАЛЬНО-ОРИЕНТАЦИОННАЯ </a:t>
            </a:r>
            <a:endParaRPr/>
          </a:p>
        </p:txBody>
      </p:sp>
      <p:grpSp>
        <p:nvGrpSpPr>
          <p:cNvPr id="286" name="Shape 286"/>
          <p:cNvGrpSpPr/>
          <p:nvPr/>
        </p:nvGrpSpPr>
        <p:grpSpPr>
          <a:xfrm>
            <a:off x="1368959" y="4409475"/>
            <a:ext cx="9338748" cy="1655725"/>
            <a:chOff x="148103" y="3408231"/>
            <a:chExt cx="11198911" cy="2415299"/>
          </a:xfrm>
        </p:grpSpPr>
        <p:pic>
          <p:nvPicPr>
            <p:cNvPr id="287" name="Shape 28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140589" y="3408231"/>
              <a:ext cx="2206425" cy="2415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Shape 288" descr="C:\Users\Tanya\Desktop\РЕФЛЕКСИЯ\pedchitannja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440211" y="3589826"/>
              <a:ext cx="3842932" cy="2233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Shape 289" descr="C:\Users\Tanya\Desktop\ЕДИНСТВО\10_klass_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336140" flipH="1">
              <a:off x="233105" y="3805769"/>
              <a:ext cx="1234325" cy="18018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Shape 29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364913" y="3766718"/>
              <a:ext cx="2283378" cy="15525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Значение интерактивного режима </a:t>
            </a:r>
            <a:b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для субъектов образовательного процесса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6" name="Shape 296"/>
          <p:cNvSpPr/>
          <p:nvPr/>
        </p:nvSpPr>
        <p:spPr>
          <a:xfrm>
            <a:off x="933449" y="2779338"/>
            <a:ext cx="4133413" cy="534708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Конкретный обучающийся</a:t>
            </a:r>
            <a:endParaRPr sz="24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5536673" y="3026334"/>
            <a:ext cx="5883801" cy="281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опыт активного освоения учебного содержания во взаимодействии с учебным окружением;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развитие личностной рефлексии;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освоение нового опыта учебного взаимодействия, переживаний;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развитие толерантности. </a:t>
            </a:r>
            <a:endParaRPr/>
          </a:p>
        </p:txBody>
      </p:sp>
      <p:pic>
        <p:nvPicPr>
          <p:cNvPr id="298" name="Shape 298" descr="C:\Users\Tanya\Desktop\Вебінар\118498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4728" y="3623727"/>
            <a:ext cx="2202588" cy="2081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2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Значение интерактивного режима </a:t>
            </a:r>
            <a:b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для субъектов образовательного процесса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05" name="Shape 305"/>
          <p:cNvSpPr/>
          <p:nvPr/>
        </p:nvSpPr>
        <p:spPr>
          <a:xfrm>
            <a:off x="933449" y="2779338"/>
            <a:ext cx="4133413" cy="534708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Учебная группа</a:t>
            </a:r>
            <a:endParaRPr sz="24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06" name="Shape 306"/>
          <p:cNvSpPr/>
          <p:nvPr/>
        </p:nvSpPr>
        <p:spPr>
          <a:xfrm>
            <a:off x="5641447" y="2528418"/>
            <a:ext cx="5883801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развитие навыков общения и взаимодействия в малой группе;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формирование ценностно-ориентационного единства группы;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поощрение к гибкой смене социальных ролей в зависимости от ситуации;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принятие нравственных норм и правил совместной деятельности;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развитие навыков анализа и самоанализа в процессе групповой рефлексии;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развитие способности разрешать конфликты, способности к компромиссам. </a:t>
            </a:r>
            <a:endParaRPr/>
          </a:p>
        </p:txBody>
      </p:sp>
      <p:pic>
        <p:nvPicPr>
          <p:cNvPr id="308" name="Shape 308" descr="C:\Users\Tanya\Desktop\ИССЛЕД.МЕТОД\1457ff22f4d8bd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7000" y="3404859"/>
            <a:ext cx="3797757" cy="258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Значение интерактивного режима </a:t>
            </a:r>
            <a:b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для субъектов образовательного процесса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933449" y="2779338"/>
            <a:ext cx="4133413" cy="534708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Система «учитель - класс» </a:t>
            </a:r>
            <a:endParaRPr sz="24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5708122" y="3046038"/>
            <a:ext cx="5883801" cy="2818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нестандартное отношение к организации образовательного процесса;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многомерное освоение учебного материала;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формирование мотивационной готовности к межличностному взаимодействию не только в учебных, но и во внеучебных ситуациях. </a:t>
            </a:r>
            <a:endParaRPr/>
          </a:p>
        </p:txBody>
      </p:sp>
      <p:pic>
        <p:nvPicPr>
          <p:cNvPr id="317" name="Shape 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4424" y="2963113"/>
            <a:ext cx="3609975" cy="36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Shape 322" descr="https://allpolus.com/uploads/posts/2014-12/1418905916_xdkfamomvszib7q.jpeg"/>
          <p:cNvPicPr preferRelativeResize="0"/>
          <p:nvPr/>
        </p:nvPicPr>
        <p:blipFill rotWithShape="1">
          <a:blip r:embed="rId3">
            <a:alphaModFix/>
          </a:blip>
          <a:srcRect b="60376"/>
          <a:stretch/>
        </p:blipFill>
        <p:spPr>
          <a:xfrm>
            <a:off x="1136648" y="2667537"/>
            <a:ext cx="4778378" cy="3447513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Эффективность интерактивного обучения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1471611" y="2947511"/>
            <a:ext cx="40005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интенсифицирует процессы понимания, усвоения и творческого применения знаний </a:t>
            </a:r>
            <a:endParaRPr sz="1800" b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1614486" y="4752946"/>
            <a:ext cx="39528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повышает мотивацию и вовлеченность участников в решение обсуждаемых проблем</a:t>
            </a:r>
            <a:endParaRPr sz="1800" b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27" name="Shape 327" descr="https://allpolus.com/uploads/posts/2014-12/1418905916_xdkfamomvszib7q.jpeg"/>
          <p:cNvPicPr preferRelativeResize="0"/>
          <p:nvPr/>
        </p:nvPicPr>
        <p:blipFill rotWithShape="1">
          <a:blip r:embed="rId3">
            <a:alphaModFix/>
          </a:blip>
          <a:srcRect l="-1800" t="40222" r="1800" b="20666"/>
          <a:stretch/>
        </p:blipFill>
        <p:spPr>
          <a:xfrm flipH="1">
            <a:off x="6144053" y="2619374"/>
            <a:ext cx="5390721" cy="34956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Shape 328"/>
          <p:cNvSpPr/>
          <p:nvPr/>
        </p:nvSpPr>
        <p:spPr>
          <a:xfrm>
            <a:off x="6800850" y="2946647"/>
            <a:ext cx="44767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является необходимым условием для совершенствования компетентностей через включение в деятельность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29" name="Shape 329"/>
          <p:cNvSpPr/>
          <p:nvPr/>
        </p:nvSpPr>
        <p:spPr>
          <a:xfrm>
            <a:off x="6601038" y="4638646"/>
            <a:ext cx="447675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изменяет не только опыт и установки участников образовательного процесса, но и окружающую действительность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36" name="Shape 336"/>
          <p:cNvSpPr/>
          <p:nvPr/>
        </p:nvSpPr>
        <p:spPr>
          <a:xfrm>
            <a:off x="8485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37" name="Shape 337"/>
          <p:cNvSpPr/>
          <p:nvPr/>
        </p:nvSpPr>
        <p:spPr>
          <a:xfrm>
            <a:off x="4686300" y="2397326"/>
            <a:ext cx="7000875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обеспечивает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: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эффективное взаимодействие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- обмен деятельностями между участниками педагогического процесса, разнооб­разие форм организации и видов деятельности;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эффективную мыследеятельность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- использование различных мысли­тельных операций, исследователь­ская деятельность;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смыслотворчество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- создание каждым участни­ком педагогического взаимодействия своего индивидуаль­ного смысла по рассматриваемой проблеме, обмен мнения­ми между участниками (каждый представляет свой смысл);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полилог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- уважение к чужой точке зрения, любой смысл имеет право на существование;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конструирование деятель­ности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- те­оретическое имитирование какой-либо деятельности, сис­темы.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38" name="Shape 338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9732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5343953" y="2688136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Форма организации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: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сочетание индивидуальной и групповой, фронтальной деятельностей.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5343953" y="3763866"/>
            <a:ext cx="634322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Условия реализации технологии: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количество участников - до 30 человек;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просторная аудитория.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47" name="Shape 347"/>
          <p:cNvSpPr/>
          <p:nvPr/>
        </p:nvSpPr>
        <p:spPr>
          <a:xfrm>
            <a:off x="5343953" y="4821141"/>
            <a:ext cx="634322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Оборудование:</a:t>
            </a:r>
            <a:endParaRPr sz="18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листы ватмана (по 2-3 листа на каждую творческую группу);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листы бумаги формата А4 (по одному листу для каждого участника);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маркеры (по 1-2 на каждую творческую группу).</a:t>
            </a:r>
            <a:endParaRPr/>
          </a:p>
        </p:txBody>
      </p:sp>
      <p:sp>
        <p:nvSpPr>
          <p:cNvPr id="348" name="Shape 348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49" name="Shape 349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Shape 158" descr="C:\Users\Tanya\Desktop\Вебінар\b406fbb38b78c5176fd11d01b6a7ba09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3485" y="196616"/>
            <a:ext cx="9800579" cy="653525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/>
          <p:nvPr/>
        </p:nvSpPr>
        <p:spPr>
          <a:xfrm>
            <a:off x="6491475" y="861179"/>
            <a:ext cx="5225889" cy="1539153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я</a:t>
            </a:r>
            <a:endParaRPr sz="1800" b="0" i="0" u="none" strike="noStrike" cap="none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6572107" y="974700"/>
            <a:ext cx="525728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Проблема активизации познавательной деятельности, развития самостоятельности и творчества, обучающихся была и остается одной из актуальных </a:t>
            </a:r>
            <a:r>
              <a:rPr lang="ru-RU" sz="2000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задач педагогики</a:t>
            </a:r>
            <a:r>
              <a:rPr lang="ru-RU" sz="2000" b="0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56" name="Shape 356"/>
          <p:cNvSpPr/>
          <p:nvPr/>
        </p:nvSpPr>
        <p:spPr>
          <a:xfrm>
            <a:off x="5401104" y="3033122"/>
            <a:ext cx="6096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Алгоритм реализации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Педагог знакомит участников педагогического взаимодействия с целями и задачами, порядком и условиями ее проведения.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Определяется проблема, которая будет составлять содержание реализуемой технологии (либо проблему предлагает педагог).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57" name="Shape 357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58" name="Shape 358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65" name="Shape 365"/>
          <p:cNvSpPr/>
          <p:nvPr/>
        </p:nvSpPr>
        <p:spPr>
          <a:xfrm>
            <a:off x="5324904" y="2566397"/>
            <a:ext cx="609600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Примеры проблем для работы с  учащимися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Взаимодействие человека и природы.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Общение человека с искусством.  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Совершенствование жизнедеятельности класса.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66" name="Shape 366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7" name="Shape 367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Shape 368"/>
          <p:cNvSpPr/>
          <p:nvPr/>
        </p:nvSpPr>
        <p:spPr>
          <a:xfrm>
            <a:off x="5324904" y="4252322"/>
            <a:ext cx="6096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Примеры проблем для работы с  педагогами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Организация личностно-ориентированного педагогического процесса.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Продуктивные педагогические технологии в школе.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Организация педагогической диагностики учителем.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Целеполагание в педагогическом процессе.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75" name="Shape 375"/>
          <p:cNvSpPr/>
          <p:nvPr/>
        </p:nvSpPr>
        <p:spPr>
          <a:xfrm>
            <a:off x="5324904" y="256639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76" name="Shape 376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77" name="Shape 377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Shape 378"/>
          <p:cNvSpPr/>
          <p:nvPr/>
        </p:nvSpPr>
        <p:spPr>
          <a:xfrm>
            <a:off x="5324904" y="2915719"/>
            <a:ext cx="6096000" cy="34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Первый этап. Критика</a:t>
            </a:r>
            <a:endParaRPr sz="1800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Каждый участник в течение 5-10 минут фиксирует положительные («+») и отрицательные («-») аспекты об­суждаемой проблемы.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 истечении времени озвучивает результаты своей аналитической работы.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После выступления участников руководитель закрепляет листки с «+» на одной части стены (доски и т.д.), </a:t>
            </a:r>
            <a:b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а листки с «-» - на другой.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4.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Обобщающий ком­ментарий педагога или аналитической группы.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3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3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3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5" name="Shape 385"/>
          <p:cNvSpPr/>
          <p:nvPr/>
        </p:nvSpPr>
        <p:spPr>
          <a:xfrm>
            <a:off x="5324904" y="256639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86" name="Shape 386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87" name="Shape 387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Shape 388"/>
          <p:cNvSpPr/>
          <p:nvPr/>
        </p:nvSpPr>
        <p:spPr>
          <a:xfrm>
            <a:off x="5534454" y="3224810"/>
            <a:ext cx="588645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Второй этап. Конструирование идеальной модели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Уча­стники разбиваются на  несколько творческих групп </a:t>
            </a:r>
            <a:b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(5-7 человек).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Каждая группа разрабатывает модель обсуждаемой проблемы и готовит проект.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Защита проекта модели каждой группой.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4.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Об­суждение моделей.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5.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Обобщающий ком­ментарий педагога.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3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95" name="Shape 395"/>
          <p:cNvSpPr/>
          <p:nvPr/>
        </p:nvSpPr>
        <p:spPr>
          <a:xfrm>
            <a:off x="5324904" y="256639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96" name="Shape 396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97" name="Shape 397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Shape 398"/>
          <p:cNvSpPr/>
          <p:nvPr/>
        </p:nvSpPr>
        <p:spPr>
          <a:xfrm>
            <a:off x="5534454" y="3224810"/>
            <a:ext cx="588645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Третий этап. Реальные действия</a:t>
            </a:r>
            <a:endParaRPr sz="1800" b="1" i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Творческим группам предлагается определить конкретные действия в решении обсуждаемой проблемы, которые можно сделать уже сегодня.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После того как действия согласованы, каждая из групп предлагает их на общее обсуждение.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Комментарий педагога.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3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05" name="Shape 405"/>
          <p:cNvSpPr/>
          <p:nvPr/>
        </p:nvSpPr>
        <p:spPr>
          <a:xfrm>
            <a:off x="5324904" y="256639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06" name="Shape 406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МЕТОД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«МАСТЕРСКАЯ БУДУЩЕГО»</a:t>
            </a:r>
            <a:endParaRPr sz="16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407" name="Shape 407" descr="C:\Users\Tanya\Desktop\РЕФЛЕКСИЯ\jsw-header-illustrations---v3.png"/>
          <p:cNvPicPr preferRelativeResize="0"/>
          <p:nvPr/>
        </p:nvPicPr>
        <p:blipFill rotWithShape="1">
          <a:blip r:embed="rId3">
            <a:alphaModFix/>
          </a:blip>
          <a:srcRect t="18867"/>
          <a:stretch/>
        </p:blipFill>
        <p:spPr>
          <a:xfrm>
            <a:off x="1278030" y="3905250"/>
            <a:ext cx="3158938" cy="1468037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Shape 408"/>
          <p:cNvSpPr/>
          <p:nvPr/>
        </p:nvSpPr>
        <p:spPr>
          <a:xfrm>
            <a:off x="5534454" y="3224810"/>
            <a:ext cx="588645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Четвертый этап. Рефлексия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 «рефлексивном кру­гу» каждому из участников дается возможность: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зафиксировать свое состояние постижения обсужда­емой проблемы;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определить причины зафиксированного состояния;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дать самооценку результативности состоявшегося педагогического взаимодействия для своего развития.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15" name="Shape 415"/>
          <p:cNvSpPr/>
          <p:nvPr/>
        </p:nvSpPr>
        <p:spPr>
          <a:xfrm>
            <a:off x="1153364" y="2865830"/>
            <a:ext cx="3408270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«НЕЗАКОНЧЕННОЕ ПРЕДЛОЖЕНИЕ»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16" name="Shape 416"/>
          <p:cNvSpPr/>
          <p:nvPr/>
        </p:nvSpPr>
        <p:spPr>
          <a:xfrm>
            <a:off x="5886879" y="3043835"/>
            <a:ext cx="5219271" cy="2130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Сущность: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выявить все смыслы, которые учащиеся вкладывают в изученные на уроке понятия.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Цель: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осуществить проверку знаний и способов действия учащихся;</a:t>
            </a:r>
            <a:endParaRPr/>
          </a:p>
        </p:txBody>
      </p:sp>
      <p:pic>
        <p:nvPicPr>
          <p:cNvPr id="417" name="Shape 417" descr="C:\Users\Tanya\Desktop\ИНТЕРАНТИВНРОЕ ОБУЧЕНИЕ\1457de397f056f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7274" y="3339110"/>
            <a:ext cx="3057942" cy="30273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4" name="Shape 424"/>
          <p:cNvSpPr/>
          <p:nvPr/>
        </p:nvSpPr>
        <p:spPr>
          <a:xfrm>
            <a:off x="1657349" y="2683967"/>
            <a:ext cx="2761409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«Я УЖЕ ЗНАЮ»</a:t>
            </a:r>
            <a:endParaRPr/>
          </a:p>
        </p:txBody>
      </p:sp>
      <p:pic>
        <p:nvPicPr>
          <p:cNvPr id="425" name="Shape 425" descr="C:\Users\Tanya\Desktop\ИНТЕРАНТИВНРОЕ ОБУЧЕНИЕ\fondo-ninos-mat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540880">
            <a:off x="2052023" y="3152006"/>
            <a:ext cx="2105410" cy="289143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Shape 426"/>
          <p:cNvSpPr/>
          <p:nvPr/>
        </p:nvSpPr>
        <p:spPr>
          <a:xfrm>
            <a:off x="5324904" y="256639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7" name="Shape 427"/>
          <p:cNvSpPr/>
          <p:nvPr/>
        </p:nvSpPr>
        <p:spPr>
          <a:xfrm>
            <a:off x="5401104" y="3028061"/>
            <a:ext cx="588645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Первый  этап: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педагог выделяет ключевое понятие изучаемой темы и предлагает учащимся за определенное время выписать как можно больше слов или выражений, связанных с предложенным понятием. Учащиеся выполняют работу индивидуально. Обсуждение полученных записей происходит в парах (группах).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Второй этап: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«сброс идей в корзину». Каждая пара (группа) поочередно называет одно из выписанных выражений. Педагог фиксирует реплики на доске.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Основное условие – не повторять то, что уже было сказано другими.</a:t>
            </a:r>
            <a:endParaRPr sz="1800" b="1" i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4" name="Shape 434"/>
          <p:cNvSpPr/>
          <p:nvPr/>
        </p:nvSpPr>
        <p:spPr>
          <a:xfrm>
            <a:off x="1657349" y="2683967"/>
            <a:ext cx="2761409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«ЛОВИ ОШИБКУ»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5" name="Shape 435"/>
          <p:cNvSpPr/>
          <p:nvPr/>
        </p:nvSpPr>
        <p:spPr>
          <a:xfrm>
            <a:off x="5324904" y="256639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6" name="Shape 436"/>
          <p:cNvSpPr/>
          <p:nvPr/>
        </p:nvSpPr>
        <p:spPr>
          <a:xfrm>
            <a:off x="5029198" y="3028062"/>
            <a:ext cx="646747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Готовится текст, содержащий ошибочную информацию. Задание должно содержать ошибки двух уровней: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– явные (выявляются учащимися, исходя из их личного опыта и имеющихся знаний);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– скрытые (можно установить, изучив новый материал).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анализируют предложенный текст, пытаются выявить ошибки, аргументируют свои выводы.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Педагог предлагает изучить новый материал, после чего вернуться к тексту задания и исправить те ошибки, которые не удалось выявить в начале урока.</a:t>
            </a:r>
            <a:endParaRPr/>
          </a:p>
        </p:txBody>
      </p:sp>
      <p:pic>
        <p:nvPicPr>
          <p:cNvPr id="437" name="Shape 437" descr="C:\Users\Tanya\Desktop\ИНТЕРАНТИВНРОЕ ОБУЧЕНИЕ\0_10cfec_79a255c4_ori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883" y="3609975"/>
            <a:ext cx="1552274" cy="2445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4" name="Shape 444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«СОСТАВЛЕНИЕ КЛАСТЕРА»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5" name="Shape 445"/>
          <p:cNvSpPr/>
          <p:nvPr/>
        </p:nvSpPr>
        <p:spPr>
          <a:xfrm>
            <a:off x="5895976" y="2491446"/>
            <a:ext cx="558165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позволяет установить максимальное количество признаков изучаемого явления.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выделяет ключевое понятие.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Составление кластера, отражающего имеющиеся у учащихся представления по изучаемой теме.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 помощью кластера происходит изучение нового материала.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4.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исправляют кластер в соответствии с полученными новыми знаниями.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46" name="Shape 446"/>
          <p:cNvSpPr/>
          <p:nvPr/>
        </p:nvSpPr>
        <p:spPr>
          <a:xfrm>
            <a:off x="682102" y="5192949"/>
            <a:ext cx="4747148" cy="923330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Кластер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– схема, применяемая в том случае, если изучаемое явление обладает целым рядом равнозначных признаков</a:t>
            </a:r>
            <a:r>
              <a:rPr lang="ru-RU" sz="1800" i="1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. </a:t>
            </a:r>
            <a:endParaRPr/>
          </a:p>
        </p:txBody>
      </p:sp>
      <p:pic>
        <p:nvPicPr>
          <p:cNvPr id="447" name="Shape 447" descr="C:\Users\Tanya\Desktop\ВЕБИНАР ИНТЕРАКТИВ\communication-1927697_1920 (1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4025" y="3570405"/>
            <a:ext cx="2400627" cy="1535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1198178" y="1221312"/>
            <a:ext cx="2373697" cy="1002032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СОВРЕМЕННАЯ ОРИЕНТАЦИЯ ОБРАЗОВАНИЯ </a:t>
            </a: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8242601" y="1128288"/>
            <a:ext cx="2914918" cy="1348213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СОЗДАНИЕ ДИДАКТИЧЕСКИХ И ПСИХОЛОГИЧЕСКИХ УСЛОВИЙ</a:t>
            </a: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7654184" y="3190877"/>
            <a:ext cx="3646382" cy="2381250"/>
          </a:xfrm>
          <a:prstGeom prst="rect">
            <a:avLst/>
          </a:prstGeom>
          <a:solidFill>
            <a:schemeClr val="lt1"/>
          </a:solidFill>
          <a:ln w="158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участник образовательного процесса может проявить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интеллектуальную и познавательную активность,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личностную социальную позицию,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Arial"/>
              <a:buChar char="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индивидуальность.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169" name="Shape 169" descr="C:\Users\Tanya\Desktop\СИСТЕМЫ ОЦЕНКИ КАЧЕСТВА ОБР\DWTH-market-monitoring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1337" y="3313472"/>
            <a:ext cx="3892437" cy="181647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Shape 170"/>
          <p:cNvSpPr/>
          <p:nvPr/>
        </p:nvSpPr>
        <p:spPr>
          <a:xfrm>
            <a:off x="4773612" y="1101613"/>
            <a:ext cx="2600325" cy="1374888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ФОРМИРОВАНИЕ ГОТОВНОСТИ К ДЕЯТЕЛЬНОСТИ </a:t>
            </a:r>
            <a:endParaRPr sz="18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И ОБЩЕНИЮ</a:t>
            </a: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3144396" y="2049854"/>
            <a:ext cx="1437124" cy="6056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7059171" y="2068905"/>
            <a:ext cx="1437124" cy="6056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73" name="Shape 173"/>
          <p:cNvSpPr/>
          <p:nvPr/>
        </p:nvSpPr>
        <p:spPr>
          <a:xfrm rot="5400000">
            <a:off x="9442539" y="2566603"/>
            <a:ext cx="482854" cy="546534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54" name="Shape 454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«АНАЛИЗ ТЕКСТА ПО ПРЕДЛОЖЕННОЙ СХЕМЕ»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55" name="Shape 455"/>
          <p:cNvSpPr/>
          <p:nvPr/>
        </p:nvSpPr>
        <p:spPr>
          <a:xfrm>
            <a:off x="5895976" y="2683967"/>
            <a:ext cx="5581650" cy="301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получают распечатку текста документа. Текст должен быть доступен для понимания школьниками.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предлагает провести анализ данного документа, опираясь на перечень вопросов.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производят предварительное ознакомление с текстом документа и списком предложенных вопросов.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5.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дает комментарии, обращая внимание на субъективизм различных видов письменных источников. </a:t>
            </a:r>
            <a:endParaRPr/>
          </a:p>
        </p:txBody>
      </p:sp>
      <p:pic>
        <p:nvPicPr>
          <p:cNvPr id="456" name="Shape 456" descr="https://fs00.infourok.ru/images/doc/225/29743/2/img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1575" y="3736180"/>
            <a:ext cx="3101975" cy="2326482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66CC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3" name="Shape 463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«ПОМЕТКИ НА ПОЛЯХ»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64" name="Shape 464"/>
          <p:cNvSpPr/>
          <p:nvPr/>
        </p:nvSpPr>
        <p:spPr>
          <a:xfrm>
            <a:off x="5772579" y="2683966"/>
            <a:ext cx="55816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предлагает проработать текст документа или параграфа учебника, используя установленную знаковую систему.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внимательно знакомятся с текстом, делая карандашом соответствующие пометки на полях текста.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Полученные новые сведения оформляются в виде таблицы: </a:t>
            </a:r>
            <a:endParaRPr/>
          </a:p>
        </p:txBody>
      </p:sp>
      <p:grpSp>
        <p:nvGrpSpPr>
          <p:cNvPr id="465" name="Shape 465"/>
          <p:cNvGrpSpPr/>
          <p:nvPr/>
        </p:nvGrpSpPr>
        <p:grpSpPr>
          <a:xfrm>
            <a:off x="1419223" y="3567877"/>
            <a:ext cx="4148200" cy="2766338"/>
            <a:chOff x="903224" y="3548827"/>
            <a:chExt cx="4148200" cy="2766338"/>
          </a:xfrm>
        </p:grpSpPr>
        <p:pic>
          <p:nvPicPr>
            <p:cNvPr id="466" name="Shape 466" descr="https://www.iconspng.com/images/rmxnotes/rmxnotes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03224" y="3548827"/>
              <a:ext cx="3515534" cy="27663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Shape 467" descr="http://fs.4geo.ru/get/editors/landingpage/1444034590-40362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50874" y="3911471"/>
              <a:ext cx="536702" cy="5344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8" name="Shape 468"/>
            <p:cNvSpPr/>
            <p:nvPr/>
          </p:nvSpPr>
          <p:spPr>
            <a:xfrm>
              <a:off x="1687577" y="4006831"/>
              <a:ext cx="11127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–  знаю</a:t>
              </a:r>
              <a:endParaRPr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469" name="Shape 469" descr="http://syromono.info/images/red-cross-clipart-error-15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252715" y="4496556"/>
              <a:ext cx="333020" cy="3490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0" name="Shape 470"/>
            <p:cNvSpPr/>
            <p:nvPr/>
          </p:nvSpPr>
          <p:spPr>
            <a:xfrm>
              <a:off x="1687577" y="4485941"/>
              <a:ext cx="11127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–  узнал</a:t>
              </a:r>
              <a:endParaRPr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1" name="Shape 471"/>
            <p:cNvSpPr/>
            <p:nvPr/>
          </p:nvSpPr>
          <p:spPr>
            <a:xfrm>
              <a:off x="1252715" y="4953000"/>
              <a:ext cx="333020" cy="323850"/>
            </a:xfrm>
            <a:prstGeom prst="rect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472" name="Shape 472" descr="http://pngimg.com/uploads/minus/minus_PNG19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330592" flipH="1">
              <a:off x="1288816" y="5072054"/>
              <a:ext cx="260815" cy="8574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3" name="Shape 473"/>
            <p:cNvSpPr/>
            <p:nvPr/>
          </p:nvSpPr>
          <p:spPr>
            <a:xfrm>
              <a:off x="1687576" y="4964334"/>
              <a:ext cx="1684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–  думал иначе</a:t>
              </a:r>
              <a:endParaRPr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474" name="Shape 474" descr="http://www.xn--b1aajohnhfss8g.xn--p1ai/new/2017/1495601392_fasteditarea-132-1402572817-1402572826.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01535" y="5363312"/>
              <a:ext cx="1168400" cy="657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5" name="Shape 475"/>
            <p:cNvSpPr/>
            <p:nvPr/>
          </p:nvSpPr>
          <p:spPr>
            <a:xfrm>
              <a:off x="1839974" y="5425346"/>
              <a:ext cx="23415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b="1">
                  <a:solidFill>
                    <a:schemeClr val="dk1"/>
                  </a:solidFill>
                  <a:latin typeface="Garamond"/>
                  <a:ea typeface="Garamond"/>
                  <a:cs typeface="Garamond"/>
                  <a:sym typeface="Garamond"/>
                </a:rPr>
                <a:t>–  остались вопросы</a:t>
              </a:r>
              <a:endParaRPr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476" name="Shape 476" descr="http://img1.liveinternet.ru/images/attach/c/8/102/777/102777553__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371849" y="3718917"/>
              <a:ext cx="1679575" cy="170642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7" name="Shape 477"/>
          <p:cNvGrpSpPr/>
          <p:nvPr/>
        </p:nvGrpSpPr>
        <p:grpSpPr>
          <a:xfrm>
            <a:off x="5772579" y="5227334"/>
            <a:ext cx="5581650" cy="897558"/>
            <a:chOff x="5772579" y="5227334"/>
            <a:chExt cx="5581650" cy="897558"/>
          </a:xfrm>
        </p:grpSpPr>
        <p:sp>
          <p:nvSpPr>
            <p:cNvPr id="478" name="Shape 478"/>
            <p:cNvSpPr/>
            <p:nvPr/>
          </p:nvSpPr>
          <p:spPr>
            <a:xfrm>
              <a:off x="5772579" y="5227334"/>
              <a:ext cx="933021" cy="39220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E8C5B7"/>
                </a:gs>
                <a:gs pos="14000">
                  <a:srgbClr val="E8C5B7"/>
                </a:gs>
                <a:gs pos="89000">
                  <a:srgbClr val="ECD2C8">
                    <a:alpha val="25882"/>
                  </a:srgbClr>
                </a:gs>
                <a:gs pos="98000">
                  <a:srgbClr val="E2B6A3"/>
                </a:gs>
                <a:gs pos="100000">
                  <a:srgbClr val="E2B6A3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1">
                  <a:solidFill>
                    <a:srgbClr val="872B24"/>
                  </a:solidFill>
                  <a:latin typeface="Garamond"/>
                  <a:ea typeface="Garamond"/>
                  <a:cs typeface="Garamond"/>
                  <a:sym typeface="Garamond"/>
                </a:rPr>
                <a:t>ЗНАЮ</a:t>
              </a: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79" name="Shape 479"/>
            <p:cNvSpPr/>
            <p:nvPr/>
          </p:nvSpPr>
          <p:spPr>
            <a:xfrm>
              <a:off x="6810805" y="5248294"/>
              <a:ext cx="961596" cy="39220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E8C5B7"/>
                </a:gs>
                <a:gs pos="14000">
                  <a:srgbClr val="E8C5B7"/>
                </a:gs>
                <a:gs pos="89000">
                  <a:srgbClr val="ECD2C8">
                    <a:alpha val="25882"/>
                  </a:srgbClr>
                </a:gs>
                <a:gs pos="98000">
                  <a:srgbClr val="E2B6A3"/>
                </a:gs>
                <a:gs pos="100000">
                  <a:srgbClr val="E2B6A3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1">
                  <a:solidFill>
                    <a:srgbClr val="872B24"/>
                  </a:solidFill>
                  <a:latin typeface="Garamond"/>
                  <a:ea typeface="Garamond"/>
                  <a:cs typeface="Garamond"/>
                  <a:sym typeface="Garamond"/>
                </a:rPr>
                <a:t>УЗНАЛ</a:t>
              </a: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0" name="Shape 480"/>
            <p:cNvSpPr/>
            <p:nvPr/>
          </p:nvSpPr>
          <p:spPr>
            <a:xfrm>
              <a:off x="7935184" y="5248331"/>
              <a:ext cx="1551716" cy="39220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E8C5B7"/>
                </a:gs>
                <a:gs pos="14000">
                  <a:srgbClr val="E8C5B7"/>
                </a:gs>
                <a:gs pos="89000">
                  <a:srgbClr val="ECD2C8">
                    <a:alpha val="25882"/>
                  </a:srgbClr>
                </a:gs>
                <a:gs pos="98000">
                  <a:srgbClr val="E2B6A3"/>
                </a:gs>
                <a:gs pos="100000">
                  <a:srgbClr val="E2B6A3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1">
                  <a:solidFill>
                    <a:srgbClr val="872B24"/>
                  </a:solidFill>
                  <a:latin typeface="Garamond"/>
                  <a:ea typeface="Garamond"/>
                  <a:cs typeface="Garamond"/>
                  <a:sym typeface="Garamond"/>
                </a:rPr>
                <a:t>ХОЧУ УЗНАТЬ</a:t>
              </a: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1" name="Shape 481"/>
            <p:cNvSpPr/>
            <p:nvPr/>
          </p:nvSpPr>
          <p:spPr>
            <a:xfrm>
              <a:off x="9677400" y="5257837"/>
              <a:ext cx="1676829" cy="392203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E8C5B7"/>
                </a:gs>
                <a:gs pos="14000">
                  <a:srgbClr val="E8C5B7"/>
                </a:gs>
                <a:gs pos="89000">
                  <a:srgbClr val="ECD2C8">
                    <a:alpha val="25882"/>
                  </a:srgbClr>
                </a:gs>
                <a:gs pos="98000">
                  <a:srgbClr val="E2B6A3"/>
                </a:gs>
                <a:gs pos="100000">
                  <a:srgbClr val="E2B6A3"/>
                </a:gs>
              </a:gsLst>
              <a:lin ang="5400000" scaled="0"/>
            </a:gra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400" b="1">
                  <a:solidFill>
                    <a:srgbClr val="872B24"/>
                  </a:solidFill>
                  <a:latin typeface="Garamond"/>
                  <a:ea typeface="Garamond"/>
                  <a:cs typeface="Garamond"/>
                  <a:sym typeface="Garamond"/>
                </a:rPr>
                <a:t>НЕ СОГЛАСЕН</a:t>
              </a: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2" name="Shape 482"/>
            <p:cNvSpPr/>
            <p:nvPr/>
          </p:nvSpPr>
          <p:spPr>
            <a:xfrm>
              <a:off x="5772579" y="5702186"/>
              <a:ext cx="933021" cy="392203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58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3" name="Shape 483"/>
            <p:cNvSpPr/>
            <p:nvPr/>
          </p:nvSpPr>
          <p:spPr>
            <a:xfrm>
              <a:off x="6810805" y="5723146"/>
              <a:ext cx="961596" cy="392203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58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4" name="Shape 484"/>
            <p:cNvSpPr/>
            <p:nvPr/>
          </p:nvSpPr>
          <p:spPr>
            <a:xfrm>
              <a:off x="7935184" y="5723183"/>
              <a:ext cx="1551716" cy="392203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58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485" name="Shape 485"/>
            <p:cNvSpPr/>
            <p:nvPr/>
          </p:nvSpPr>
          <p:spPr>
            <a:xfrm>
              <a:off x="9677400" y="5732689"/>
              <a:ext cx="1676829" cy="392203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58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2" name="Shape 492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«ДВОЙНОЙ ДНЕВНИК»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3" name="Shape 493"/>
          <p:cNvSpPr/>
          <p:nvPr/>
        </p:nvSpPr>
        <p:spPr>
          <a:xfrm>
            <a:off x="5772579" y="2798266"/>
            <a:ext cx="5581650" cy="2739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предлагает изучить определенный текст.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делят тетрадный лист на 2 части: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первая колонка: выписывают понятия, даты, взгляды, иную информацию, почерпнутые ими из изученного текста;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вторая колонка: выражают собственные мысли, исходя из проблемной ситуации, возникшей при изучении текста. </a:t>
            </a:r>
            <a:endParaRPr/>
          </a:p>
        </p:txBody>
      </p:sp>
      <p:pic>
        <p:nvPicPr>
          <p:cNvPr id="494" name="Shape 494" descr="C:\Users\Tanya\Desktop\ИНТЕРАНТИВНРОЕ ОБУЧЕНИЕ\d664e35f2a4f2348f45a85dea09792b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8319" y="3959174"/>
            <a:ext cx="2593693" cy="2003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«УЧИМСЯ СООБЩА»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02" name="Shape 502"/>
          <p:cNvSpPr/>
          <p:nvPr/>
        </p:nvSpPr>
        <p:spPr>
          <a:xfrm>
            <a:off x="5781675" y="2643781"/>
            <a:ext cx="5410200" cy="3847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Формируется несколько групп.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Текст для изучения делится на фрагменты (фрагментов в 2 раза меньше, чем групп).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Робота с  фрагментом текста: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1 группа - читает его, выделяет главное, готовит выступление по данному фрагменту;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 группа – готовит вопросы.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4.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 очереди заслушивается первая группа с объяснением, вторая группа задает вопросы, затем выступают следующие группы учащихся.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5.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подводит итоги учебной деятельности.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03" name="Shape 503" descr="C:\Users\Tanya\Desktop\РЕФЛЕКСИЯ\tmp65437986856527462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384" y="3625830"/>
            <a:ext cx="1522434" cy="1141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Shape 504" descr="https://im0-tub-by.yandex.net/i?id=a4ca067a3a11e80b3dc7b76f1d13c03a&amp;n=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09775" y="4212699"/>
            <a:ext cx="2287537" cy="1601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Shape 505" descr="C:\Users\Tanya\Desktop\РЕФЛЕКСИЯ\tmp65437986856527462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65397" y="5100162"/>
            <a:ext cx="1219958" cy="914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5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5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5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50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Shape 510" descr="C:\Users\Tanya\Desktop\РЕФЛЕКСИЯ\tmp65437986856527462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7808" y="4881715"/>
            <a:ext cx="1790616" cy="1342963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Shape 511"/>
          <p:cNvSpPr/>
          <p:nvPr/>
        </p:nvSpPr>
        <p:spPr>
          <a:xfrm>
            <a:off x="2419859" y="3701029"/>
            <a:ext cx="1943100" cy="1440215"/>
          </a:xfrm>
          <a:prstGeom prst="wedgeRoundRectCallout">
            <a:avLst>
              <a:gd name="adj1" fmla="val -91912"/>
              <a:gd name="adj2" fmla="val 30093"/>
              <a:gd name="adj3" fmla="val 16667"/>
            </a:avLst>
          </a:prstGeom>
          <a:solidFill>
            <a:schemeClr val="lt1"/>
          </a:solidFill>
          <a:ln w="15875" cap="flat" cmpd="sng">
            <a:solidFill>
              <a:srgbClr val="3333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2" name="Shape 512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4" name="Shape 514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«МОЗГОВОЙ ШТУРМ»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15" name="Shape 515"/>
          <p:cNvSpPr/>
          <p:nvPr/>
        </p:nvSpPr>
        <p:spPr>
          <a:xfrm>
            <a:off x="5467350" y="2643781"/>
            <a:ext cx="5724525" cy="329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Формируется несколько групп (7-9 человек).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 каждой группе выбирается ведущий, следящий за выполнением правил, направляющий деятельность учащихся, а также секретарь, фиксирующий предложенные идеи на отдельном ватманском листе.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проводит инструктаж, объясняя особенности предстоящей деятельности.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4.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Проводится первичное обсуждение и уточнение проблемы, требующей решения.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16" name="Shape 516" descr="http://spbplaza.ru/images/cms/data/news_2014101318244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28899" y="3664297"/>
            <a:ext cx="1519783" cy="1448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3076575" y="2683965"/>
            <a:ext cx="5610225" cy="573583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 «МОЗГОВОЙ ШТУРМ»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4" name="Shape 524"/>
          <p:cNvSpPr/>
          <p:nvPr/>
        </p:nvSpPr>
        <p:spPr>
          <a:xfrm>
            <a:off x="645214" y="3518409"/>
            <a:ext cx="3493701" cy="717393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EBEBEB"/>
              </a:gs>
            </a:gsLst>
            <a:lin ang="5400000" scaled="0"/>
          </a:gra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1) </a:t>
            </a: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Создание банка идей </a:t>
            </a:r>
            <a:endParaRPr/>
          </a:p>
        </p:txBody>
      </p:sp>
      <p:sp>
        <p:nvSpPr>
          <p:cNvPr id="525" name="Shape 525"/>
          <p:cNvSpPr/>
          <p:nvPr/>
        </p:nvSpPr>
        <p:spPr>
          <a:xfrm>
            <a:off x="645214" y="4514150"/>
            <a:ext cx="3493701" cy="1323439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стараются предложить максимальное количество вариантов решения (никакой критики!)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6" name="Shape 526"/>
          <p:cNvSpPr/>
          <p:nvPr/>
        </p:nvSpPr>
        <p:spPr>
          <a:xfrm>
            <a:off x="4346029" y="3518409"/>
            <a:ext cx="3493701" cy="717393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EBEBEB"/>
              </a:gs>
            </a:gsLst>
            <a:lin ang="5400000" scaled="0"/>
          </a:gra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2) </a:t>
            </a: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Анализ идей</a:t>
            </a:r>
            <a:endParaRPr/>
          </a:p>
        </p:txBody>
      </p:sp>
      <p:sp>
        <p:nvSpPr>
          <p:cNvPr id="527" name="Shape 527"/>
          <p:cNvSpPr/>
          <p:nvPr/>
        </p:nvSpPr>
        <p:spPr>
          <a:xfrm>
            <a:off x="4346029" y="4514150"/>
            <a:ext cx="3493701" cy="1323439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все высказанные идеи группа рассматривает критически, стараясь найти в каждой идее рациональное звено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28" name="Shape 528"/>
          <p:cNvSpPr/>
          <p:nvPr/>
        </p:nvSpPr>
        <p:spPr>
          <a:xfrm>
            <a:off x="8029547" y="3518408"/>
            <a:ext cx="3493701" cy="717393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EBEBEB"/>
              </a:gs>
            </a:gsLst>
            <a:lin ang="5400000" scaled="0"/>
          </a:gra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3) </a:t>
            </a: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Обработка результатов </a:t>
            </a:r>
            <a:endParaRPr/>
          </a:p>
        </p:txBody>
      </p:sp>
      <p:sp>
        <p:nvSpPr>
          <p:cNvPr id="529" name="Shape 529"/>
          <p:cNvSpPr/>
          <p:nvPr/>
        </p:nvSpPr>
        <p:spPr>
          <a:xfrm>
            <a:off x="8029547" y="4514149"/>
            <a:ext cx="3493701" cy="1323439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учащиеся отбирают от 2 до 5 наиболее интересных решений, готовят на их основе проект ответа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>
            <a:spLocks noGrp="1"/>
          </p:cNvSpPr>
          <p:nvPr>
            <p:ph type="title"/>
          </p:nvPr>
        </p:nvSpPr>
        <p:spPr>
          <a:xfrm>
            <a:off x="657224" y="482366"/>
            <a:ext cx="10544175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Интерактивные приемы и методы активизации мыслительной деятельности обучающихся</a:t>
            </a:r>
            <a:endParaRPr sz="44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36" name="Shape 536"/>
          <p:cNvSpPr/>
          <p:nvPr/>
        </p:nvSpPr>
        <p:spPr>
          <a:xfrm>
            <a:off x="1171575" y="2683967"/>
            <a:ext cx="3247183" cy="719736"/>
          </a:xfrm>
          <a:prstGeom prst="roundRect">
            <a:avLst>
              <a:gd name="adj" fmla="val 16667"/>
            </a:avLst>
          </a:prstGeom>
          <a:solidFill>
            <a:schemeClr val="lt1">
              <a:alpha val="84705"/>
            </a:schemeClr>
          </a:solidFill>
          <a:ln w="28575" cap="flat" cmpd="sng">
            <a:solidFill>
              <a:srgbClr val="C0000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ПРИЕМ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«ПРЕСС-КОНФЕРЕНЦИЯ»</a:t>
            </a:r>
            <a:endParaRPr sz="1600" b="1" i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37" name="Shape 537"/>
          <p:cNvSpPr/>
          <p:nvPr/>
        </p:nvSpPr>
        <p:spPr>
          <a:xfrm>
            <a:off x="5648325" y="2679798"/>
            <a:ext cx="5724525" cy="329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Реализация технологии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Учитель ставит задачу: составить к тексту  вопросы.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Все вопросы учитель разбивает на 3 группы: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первая группа:  вопросы, на которые можно ответить на уроке;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вторая группа: вопросы, требующие отдельного исследования; 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✓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третья группа: вопросы, ответы на которые, возможно, не существуют.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3. 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Ответы на вопросы.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38" name="Shape 538" descr="http://ponedelnikmag.com/users/1070/2016/2016-02-05media0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1424" y="4102800"/>
            <a:ext cx="3668380" cy="1834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5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5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5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5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Shape 543" descr="C:\Users\Tanya\Desktop\Мнемотехника\1157c2560dd8ff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7381" y="257187"/>
            <a:ext cx="3352788" cy="3352788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Shape 544"/>
          <p:cNvSpPr txBox="1"/>
          <p:nvPr/>
        </p:nvSpPr>
        <p:spPr>
          <a:xfrm>
            <a:off x="4966138" y="2296819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5" name="Shape 545"/>
          <p:cNvSpPr txBox="1"/>
          <p:nvPr/>
        </p:nvSpPr>
        <p:spPr>
          <a:xfrm>
            <a:off x="617786" y="2666124"/>
            <a:ext cx="2766860" cy="400110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демократический стиль</a:t>
            </a:r>
            <a:endParaRPr/>
          </a:p>
        </p:txBody>
      </p:sp>
      <p:sp>
        <p:nvSpPr>
          <p:cNvPr id="546" name="Shape 546"/>
          <p:cNvSpPr txBox="1"/>
          <p:nvPr/>
        </p:nvSpPr>
        <p:spPr>
          <a:xfrm>
            <a:off x="1229558" y="900866"/>
            <a:ext cx="2844946" cy="1323439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доверительные, позитивные отношения между обучающим и обучающимися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7" name="Shape 547"/>
          <p:cNvSpPr/>
          <p:nvPr/>
        </p:nvSpPr>
        <p:spPr>
          <a:xfrm rot="-6383431">
            <a:off x="7232934" y="1209766"/>
            <a:ext cx="353681" cy="566599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2C5C4"/>
              </a:gs>
              <a:gs pos="100000">
                <a:srgbClr val="C57E7B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8" name="Shape 548"/>
          <p:cNvSpPr/>
          <p:nvPr/>
        </p:nvSpPr>
        <p:spPr>
          <a:xfrm rot="6464501" flipH="1">
            <a:off x="4402884" y="1205122"/>
            <a:ext cx="353681" cy="572085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2C5C4"/>
              </a:gs>
              <a:gs pos="100000">
                <a:srgbClr val="C57E7B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9" name="Shape 549"/>
          <p:cNvSpPr/>
          <p:nvPr/>
        </p:nvSpPr>
        <p:spPr>
          <a:xfrm rot="4371178" flipH="1">
            <a:off x="3939555" y="4009107"/>
            <a:ext cx="414087" cy="566599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2C5C4"/>
              </a:gs>
              <a:gs pos="100000">
                <a:srgbClr val="C57E7B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0" name="Shape 550"/>
          <p:cNvSpPr/>
          <p:nvPr/>
        </p:nvSpPr>
        <p:spPr>
          <a:xfrm>
            <a:off x="4708687" y="2976234"/>
            <a:ext cx="2701089" cy="125872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rgbClr val="5A1C1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УСЛОВИЯ ОРГАНИЗАЦИИ ИНТЕРАКТИВНОГО ОБУЧЕНИЯ</a:t>
            </a:r>
            <a:endParaRPr sz="1800" b="1">
              <a:solidFill>
                <a:srgbClr val="C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2" name="Shape 552"/>
          <p:cNvSpPr txBox="1"/>
          <p:nvPr/>
        </p:nvSpPr>
        <p:spPr>
          <a:xfrm>
            <a:off x="931684" y="3699434"/>
            <a:ext cx="2766860" cy="1631216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сотрудничество в процессе общения обучающего и обучающихся между собой</a:t>
            </a:r>
            <a:endParaRPr/>
          </a:p>
        </p:txBody>
      </p:sp>
      <p:sp>
        <p:nvSpPr>
          <p:cNvPr id="553" name="Shape 553"/>
          <p:cNvSpPr txBox="1"/>
          <p:nvPr/>
        </p:nvSpPr>
        <p:spPr>
          <a:xfrm>
            <a:off x="3889707" y="5251808"/>
            <a:ext cx="4368135" cy="1015663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опора на личный опыт обучающихся, включение в учебный процесс ярких примеров, фактов, образов</a:t>
            </a:r>
            <a:endParaRPr/>
          </a:p>
        </p:txBody>
      </p:sp>
      <p:sp>
        <p:nvSpPr>
          <p:cNvPr id="554" name="Shape 554"/>
          <p:cNvSpPr/>
          <p:nvPr/>
        </p:nvSpPr>
        <p:spPr>
          <a:xfrm rot="5400000" flipH="1">
            <a:off x="3841071" y="2582879"/>
            <a:ext cx="414087" cy="566599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2C5C4"/>
              </a:gs>
              <a:gs pos="100000">
                <a:srgbClr val="C57E7B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5" name="Shape 555"/>
          <p:cNvSpPr txBox="1"/>
          <p:nvPr/>
        </p:nvSpPr>
        <p:spPr>
          <a:xfrm>
            <a:off x="8610984" y="3322910"/>
            <a:ext cx="2844946" cy="1938992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многообразие форм и методов представления информации, форм деятельности обучающихся, их мобильность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6" name="Shape 556"/>
          <p:cNvSpPr/>
          <p:nvPr/>
        </p:nvSpPr>
        <p:spPr>
          <a:xfrm rot="-4384637">
            <a:off x="7783009" y="4038825"/>
            <a:ext cx="353681" cy="566599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2C5C4"/>
              </a:gs>
              <a:gs pos="100000">
                <a:srgbClr val="C57E7B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8010122" y="1046603"/>
            <a:ext cx="2844947" cy="1631216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включение внешней и внутренней мотивации деятельности, взаимомотивация обучающихся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8" name="Shape 558"/>
          <p:cNvSpPr/>
          <p:nvPr/>
        </p:nvSpPr>
        <p:spPr>
          <a:xfrm>
            <a:off x="5846661" y="4449610"/>
            <a:ext cx="353681" cy="566599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E2C5C4"/>
              </a:gs>
              <a:gs pos="100000">
                <a:srgbClr val="C57E7B"/>
              </a:gs>
            </a:gsLst>
            <a:lin ang="5400000" scaled="0"/>
          </a:gra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Правила организации </a:t>
            </a:r>
            <a:b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интерактивного обучения</a:t>
            </a:r>
            <a:endParaRPr sz="36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4" name="Shape 564"/>
          <p:cNvSpPr/>
          <p:nvPr/>
        </p:nvSpPr>
        <p:spPr>
          <a:xfrm>
            <a:off x="1056364" y="2686362"/>
            <a:ext cx="4563386" cy="83099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1)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 работу должны быть вовлечены в той или иной мере все участники.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5" name="Shape 565"/>
          <p:cNvSpPr/>
          <p:nvPr/>
        </p:nvSpPr>
        <p:spPr>
          <a:xfrm>
            <a:off x="1053710" y="3760487"/>
            <a:ext cx="4566040" cy="83099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2)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Необходимо позаботиться о психологической подготовке участников.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6" name="Shape 566"/>
          <p:cNvSpPr/>
          <p:nvPr/>
        </p:nvSpPr>
        <p:spPr>
          <a:xfrm>
            <a:off x="1056364" y="4819727"/>
            <a:ext cx="4563386" cy="83099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3)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Обучающихся в технологии интерактива не должно быть много.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7" name="Shape 567"/>
          <p:cNvSpPr/>
          <p:nvPr/>
        </p:nvSpPr>
        <p:spPr>
          <a:xfrm>
            <a:off x="6073775" y="2591424"/>
            <a:ext cx="5448729" cy="113877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4)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Помещение должно быть подготовлено с таким расчетом, чтобы участникам было легко работать в больших и малых группах.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68" name="Shape 568"/>
          <p:cNvSpPr/>
          <p:nvPr/>
        </p:nvSpPr>
        <p:spPr>
          <a:xfrm>
            <a:off x="6073775" y="3918029"/>
            <a:ext cx="5327650" cy="5232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5)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Четкое закрепление процедур и регламента.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70" name="Shape 570"/>
          <p:cNvSpPr/>
          <p:nvPr/>
        </p:nvSpPr>
        <p:spPr>
          <a:xfrm>
            <a:off x="6073774" y="4819726"/>
            <a:ext cx="5448729" cy="83099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C00000"/>
                </a:solidFill>
                <a:latin typeface="Garamond"/>
                <a:ea typeface="Garamond"/>
                <a:cs typeface="Garamond"/>
                <a:sym typeface="Garamond"/>
              </a:rPr>
              <a:t>6)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Деление участников на группы: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принцип добровольности → случайный выбор.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571" name="Shape 571" descr="C:\Users\Tanya\Desktop\ИНТЕРАНТИВНРОЕ ОБУЧЕНИЕ\___20140210_124430273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2797" y="681985"/>
            <a:ext cx="1562574" cy="156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Shape 576" descr="C:\Users\Tanya\Desktop\ИНТЕРАНТИВНРОЕ ОБУЧЕНИЕ\stock-photo-classroom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1436" y="217230"/>
            <a:ext cx="9704678" cy="6470579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Shape 577"/>
          <p:cNvSpPr/>
          <p:nvPr/>
        </p:nvSpPr>
        <p:spPr>
          <a:xfrm>
            <a:off x="314419" y="415201"/>
            <a:ext cx="5966543" cy="2692523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я</a:t>
            </a: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78" name="Shape 578"/>
          <p:cNvSpPr/>
          <p:nvPr/>
        </p:nvSpPr>
        <p:spPr>
          <a:xfrm>
            <a:off x="314420" y="415201"/>
            <a:ext cx="6002390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Интерактивное обучение построено на взаимодействии учащегося с учебной</a:t>
            </a:r>
            <a:r>
              <a:rPr lang="ru-RU" sz="2000" i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средой, которая служит источником усваиваемого опыта. 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Учащийся становится полноправным участником образовательного процесса, содержание которого является основным источником формируемых знаний, навыков, умений. Функция педагога  сводится к побуждению учащихся к самостоятельному поиску. 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1066800" y="3519247"/>
            <a:ext cx="4400550" cy="2727181"/>
          </a:xfrm>
          <a:prstGeom prst="rect">
            <a:avLst/>
          </a:prstGeom>
          <a:noFill/>
          <a:ln w="19050" cap="flat" cmpd="sng">
            <a:solidFill>
              <a:srgbClr val="872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Обучающийся  выступает в роли </a:t>
            </a: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объекта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учебной деятельности: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Char char="-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должен усвоить и воспроизвести материал, который передается ему преподавателем или другим источником знаний;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Char char="-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обучающиеся  не сотрудничают друг с другом. 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1273177" y="495300"/>
            <a:ext cx="9601196" cy="187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Классификация обучения в зависимости от уровня познавательной активности</a:t>
            </a:r>
            <a:endParaRPr sz="36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6724650" y="3510225"/>
            <a:ext cx="4333875" cy="2727181"/>
          </a:xfrm>
          <a:prstGeom prst="rect">
            <a:avLst/>
          </a:prstGeom>
          <a:noFill/>
          <a:ln w="19050" cap="flat" cmpd="sng">
            <a:solidFill>
              <a:srgbClr val="872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Обучающийся становится </a:t>
            </a:r>
            <a:r>
              <a:rPr lang="ru-RU" sz="1800" b="1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субъектом</a:t>
            </a: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учебной деятельности:</a:t>
            </a: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Char char="-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вступает в диалог с учителем;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Char char="-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активно участвует в познавательном процессе, выполняя творческие, поисковые, проблемные задания;</a:t>
            </a:r>
            <a:endParaRPr/>
          </a:p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aramond"/>
              <a:buChar char="-"/>
            </a:pPr>
            <a:r>
              <a:rPr lang="ru-RU" sz="18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осуществляется взаимодействие обучающихся друг с другом при выполнении заданий в паре, группе.</a:t>
            </a:r>
            <a:endParaRPr sz="1800" b="1">
              <a:solidFill>
                <a:srgbClr val="6B327A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2994782" y="2473116"/>
            <a:ext cx="491572" cy="60257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1883617" y="3075695"/>
            <a:ext cx="2664209" cy="587334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ПАССИВНОЕ</a:t>
            </a:r>
            <a:endParaRPr sz="18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7639765" y="3109344"/>
            <a:ext cx="2664209" cy="587334"/>
          </a:xfrm>
          <a:prstGeom prst="roundRect">
            <a:avLst>
              <a:gd name="adj" fmla="val 16667"/>
            </a:avLst>
          </a:prstGeom>
          <a:solidFill>
            <a:srgbClr val="E6DCDB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АКТИВНОЕ</a:t>
            </a:r>
            <a:endParaRPr sz="18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8745133" y="2475746"/>
            <a:ext cx="491572" cy="60257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/>
        </p:nvSpPr>
        <p:spPr>
          <a:xfrm>
            <a:off x="4301865" y="991743"/>
            <a:ext cx="6174832" cy="1015663"/>
          </a:xfrm>
          <a:prstGeom prst="rect">
            <a:avLst/>
          </a:prstGeom>
          <a:noFill/>
          <a:ln w="3810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ИНТЕРАКЦИЯ </a:t>
            </a: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(в психологии)</a:t>
            </a:r>
            <a:r>
              <a:rPr lang="ru-RU" sz="2000" b="1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— это способность взаимодействовать или находиться в режиме диалога </a:t>
            </a:r>
            <a:b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 кем-то (чем-то). </a:t>
            </a:r>
            <a:endParaRPr/>
          </a:p>
        </p:txBody>
      </p:sp>
      <p:grpSp>
        <p:nvGrpSpPr>
          <p:cNvPr id="192" name="Shape 192"/>
          <p:cNvGrpSpPr/>
          <p:nvPr/>
        </p:nvGrpSpPr>
        <p:grpSpPr>
          <a:xfrm>
            <a:off x="87211" y="1431404"/>
            <a:ext cx="4120721" cy="3313816"/>
            <a:chOff x="87211" y="1431404"/>
            <a:chExt cx="4120721" cy="3313816"/>
          </a:xfrm>
        </p:grpSpPr>
        <p:sp>
          <p:nvSpPr>
            <p:cNvPr id="193" name="Shape 193"/>
            <p:cNvSpPr/>
            <p:nvPr/>
          </p:nvSpPr>
          <p:spPr>
            <a:xfrm>
              <a:off x="998394" y="1445509"/>
              <a:ext cx="2253215" cy="3299711"/>
            </a:xfrm>
            <a:custGeom>
              <a:avLst/>
              <a:gdLst/>
              <a:ahLst/>
              <a:cxnLst/>
              <a:rect l="0" t="0" r="0" b="0"/>
              <a:pathLst>
                <a:path w="2253215" h="3299711" extrusionOk="0">
                  <a:moveTo>
                    <a:pt x="1732" y="1150052"/>
                  </a:moveTo>
                  <a:cubicBezTo>
                    <a:pt x="-9380" y="894464"/>
                    <a:pt x="29513" y="574582"/>
                    <a:pt x="220807" y="383288"/>
                  </a:cubicBezTo>
                  <a:cubicBezTo>
                    <a:pt x="412101" y="191994"/>
                    <a:pt x="838345" y="-24699"/>
                    <a:pt x="1149495" y="2289"/>
                  </a:cubicBezTo>
                  <a:cubicBezTo>
                    <a:pt x="1460645" y="29277"/>
                    <a:pt x="1920225" y="310263"/>
                    <a:pt x="2087706" y="545213"/>
                  </a:cubicBezTo>
                  <a:cubicBezTo>
                    <a:pt x="2255187" y="780163"/>
                    <a:pt x="2051193" y="1011146"/>
                    <a:pt x="2040081" y="1269115"/>
                  </a:cubicBezTo>
                  <a:cubicBezTo>
                    <a:pt x="2028969" y="1527084"/>
                    <a:pt x="2040083" y="1754890"/>
                    <a:pt x="2049608" y="1978727"/>
                  </a:cubicBezTo>
                  <a:cubicBezTo>
                    <a:pt x="2059133" y="2202564"/>
                    <a:pt x="2361550" y="2498633"/>
                    <a:pt x="2211531" y="2755014"/>
                  </a:cubicBezTo>
                  <a:cubicBezTo>
                    <a:pt x="2061512" y="3011395"/>
                    <a:pt x="1382858" y="3274128"/>
                    <a:pt x="1025670" y="3297940"/>
                  </a:cubicBezTo>
                  <a:cubicBezTo>
                    <a:pt x="668483" y="3321753"/>
                    <a:pt x="256525" y="3101089"/>
                    <a:pt x="68406" y="2897889"/>
                  </a:cubicBezTo>
                  <a:cubicBezTo>
                    <a:pt x="-119713" y="2694689"/>
                    <a:pt x="298593" y="2208121"/>
                    <a:pt x="287481" y="1916815"/>
                  </a:cubicBezTo>
                  <a:cubicBezTo>
                    <a:pt x="276369" y="1625509"/>
                    <a:pt x="12844" y="1405640"/>
                    <a:pt x="1732" y="1150052"/>
                  </a:cubicBezTo>
                  <a:close/>
                </a:path>
              </a:pathLst>
            </a:custGeom>
            <a:solidFill>
              <a:srgbClr val="66CCFF">
                <a:alpha val="31764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194" name="Shape 194" descr="C:\Users\Tanya\Desktop\ЕДИНСТВО\The_Teacher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87211" y="1431404"/>
              <a:ext cx="4120721" cy="30705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5" name="Shape 195"/>
          <p:cNvSpPr txBox="1"/>
          <p:nvPr/>
        </p:nvSpPr>
        <p:spPr>
          <a:xfrm>
            <a:off x="3975079" y="4518905"/>
            <a:ext cx="6828403" cy="1015663"/>
          </a:xfrm>
          <a:prstGeom prst="rect">
            <a:avLst/>
          </a:prstGeom>
          <a:noFill/>
          <a:ln w="3810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ИНТЕРАКЦИЯ </a:t>
            </a: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(в социологии</a:t>
            </a:r>
            <a:r>
              <a:rPr lang="ru-RU" sz="2000" b="1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— процесс, при котором индивиды в ходе коммуникации в группе своим поведением влияют на других индивидов, вызывая ответные реакции. </a:t>
            </a:r>
            <a:endParaRPr/>
          </a:p>
        </p:txBody>
      </p:sp>
      <p:pic>
        <p:nvPicPr>
          <p:cNvPr id="196" name="Shape 196" descr="C:\Users\Tanya\Desktop\Вебинар Творчество\2016-12-3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86720" y="2323538"/>
            <a:ext cx="5005123" cy="175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/>
        </p:nvSpPr>
        <p:spPr>
          <a:xfrm>
            <a:off x="3762375" y="1059674"/>
            <a:ext cx="7648009" cy="3170099"/>
          </a:xfrm>
          <a:prstGeom prst="rect">
            <a:avLst/>
          </a:prstGeom>
          <a:noFill/>
          <a:ln w="38100" cap="flat" cmpd="sng">
            <a:solidFill>
              <a:srgbClr val="002060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rgbClr val="002060"/>
                </a:solidFill>
                <a:latin typeface="Garamond"/>
                <a:ea typeface="Garamond"/>
                <a:cs typeface="Garamond"/>
                <a:sym typeface="Garamond"/>
              </a:rPr>
              <a:t>ИНТЕРАКЦИЯ </a:t>
            </a:r>
            <a:r>
              <a:rPr lang="ru-RU" sz="20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(в педагогике) </a:t>
            </a: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— способ познания, осуществляемый в формах совместной деятельности обучающихся, в ходе которого все участники образовательного процесса 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взаимодействуют друг с другом;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обмениваются информацией;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решают проблемы совместно;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моделируют ситуации;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оценивают действия собеседников и свое собственное поведение;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✓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погружаются в реальную атмосферу делового сотрудничества по разрешению проблем. </a:t>
            </a:r>
            <a:endParaRPr/>
          </a:p>
        </p:txBody>
      </p:sp>
      <p:pic>
        <p:nvPicPr>
          <p:cNvPr id="203" name="Shape 203" descr="C:\Users\Tanya\Desktop\РЕФЛЕКСИЯ\tmp65437986856527462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3775" y="4372648"/>
            <a:ext cx="2588934" cy="19417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" name="Shape 204"/>
          <p:cNvGrpSpPr/>
          <p:nvPr/>
        </p:nvGrpSpPr>
        <p:grpSpPr>
          <a:xfrm>
            <a:off x="226565" y="1886807"/>
            <a:ext cx="4120721" cy="3313816"/>
            <a:chOff x="87211" y="1431404"/>
            <a:chExt cx="4120721" cy="3313816"/>
          </a:xfrm>
        </p:grpSpPr>
        <p:sp>
          <p:nvSpPr>
            <p:cNvPr id="205" name="Shape 205"/>
            <p:cNvSpPr/>
            <p:nvPr/>
          </p:nvSpPr>
          <p:spPr>
            <a:xfrm>
              <a:off x="998394" y="1445509"/>
              <a:ext cx="2253215" cy="3299711"/>
            </a:xfrm>
            <a:custGeom>
              <a:avLst/>
              <a:gdLst/>
              <a:ahLst/>
              <a:cxnLst/>
              <a:rect l="0" t="0" r="0" b="0"/>
              <a:pathLst>
                <a:path w="2253215" h="3299711" extrusionOk="0">
                  <a:moveTo>
                    <a:pt x="1732" y="1150052"/>
                  </a:moveTo>
                  <a:cubicBezTo>
                    <a:pt x="-9380" y="894464"/>
                    <a:pt x="29513" y="574582"/>
                    <a:pt x="220807" y="383288"/>
                  </a:cubicBezTo>
                  <a:cubicBezTo>
                    <a:pt x="412101" y="191994"/>
                    <a:pt x="838345" y="-24699"/>
                    <a:pt x="1149495" y="2289"/>
                  </a:cubicBezTo>
                  <a:cubicBezTo>
                    <a:pt x="1460645" y="29277"/>
                    <a:pt x="1920225" y="310263"/>
                    <a:pt x="2087706" y="545213"/>
                  </a:cubicBezTo>
                  <a:cubicBezTo>
                    <a:pt x="2255187" y="780163"/>
                    <a:pt x="2051193" y="1011146"/>
                    <a:pt x="2040081" y="1269115"/>
                  </a:cubicBezTo>
                  <a:cubicBezTo>
                    <a:pt x="2028969" y="1527084"/>
                    <a:pt x="2040083" y="1754890"/>
                    <a:pt x="2049608" y="1978727"/>
                  </a:cubicBezTo>
                  <a:cubicBezTo>
                    <a:pt x="2059133" y="2202564"/>
                    <a:pt x="2361550" y="2498633"/>
                    <a:pt x="2211531" y="2755014"/>
                  </a:cubicBezTo>
                  <a:cubicBezTo>
                    <a:pt x="2061512" y="3011395"/>
                    <a:pt x="1382858" y="3274128"/>
                    <a:pt x="1025670" y="3297940"/>
                  </a:cubicBezTo>
                  <a:cubicBezTo>
                    <a:pt x="668483" y="3321753"/>
                    <a:pt x="256525" y="3101089"/>
                    <a:pt x="68406" y="2897889"/>
                  </a:cubicBezTo>
                  <a:cubicBezTo>
                    <a:pt x="-119713" y="2694689"/>
                    <a:pt x="298593" y="2208121"/>
                    <a:pt x="287481" y="1916815"/>
                  </a:cubicBezTo>
                  <a:cubicBezTo>
                    <a:pt x="276369" y="1625509"/>
                    <a:pt x="12844" y="1405640"/>
                    <a:pt x="1732" y="1150052"/>
                  </a:cubicBezTo>
                  <a:close/>
                </a:path>
              </a:pathLst>
            </a:custGeom>
            <a:solidFill>
              <a:srgbClr val="66CCFF">
                <a:alpha val="31764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pic>
          <p:nvPicPr>
            <p:cNvPr id="206" name="Shape 206" descr="C:\Users\Tanya\Desktop\ЕДИНСТВО\The_Teacher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87211" y="1431404"/>
              <a:ext cx="4120721" cy="30705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/>
        </p:nvSpPr>
        <p:spPr>
          <a:xfrm>
            <a:off x="1023448" y="2759000"/>
            <a:ext cx="2253215" cy="3299711"/>
          </a:xfrm>
          <a:custGeom>
            <a:avLst/>
            <a:gdLst/>
            <a:ahLst/>
            <a:cxnLst/>
            <a:rect l="0" t="0" r="0" b="0"/>
            <a:pathLst>
              <a:path w="2253215" h="3299711" extrusionOk="0">
                <a:moveTo>
                  <a:pt x="1732" y="1150052"/>
                </a:moveTo>
                <a:cubicBezTo>
                  <a:pt x="-9380" y="894464"/>
                  <a:pt x="29513" y="574582"/>
                  <a:pt x="220807" y="383288"/>
                </a:cubicBezTo>
                <a:cubicBezTo>
                  <a:pt x="412101" y="191994"/>
                  <a:pt x="838345" y="-24699"/>
                  <a:pt x="1149495" y="2289"/>
                </a:cubicBezTo>
                <a:cubicBezTo>
                  <a:pt x="1460645" y="29277"/>
                  <a:pt x="1920225" y="310263"/>
                  <a:pt x="2087706" y="545213"/>
                </a:cubicBezTo>
                <a:cubicBezTo>
                  <a:pt x="2255187" y="780163"/>
                  <a:pt x="2051193" y="1011146"/>
                  <a:pt x="2040081" y="1269115"/>
                </a:cubicBezTo>
                <a:cubicBezTo>
                  <a:pt x="2028969" y="1527084"/>
                  <a:pt x="2040083" y="1754890"/>
                  <a:pt x="2049608" y="1978727"/>
                </a:cubicBezTo>
                <a:cubicBezTo>
                  <a:pt x="2059133" y="2202564"/>
                  <a:pt x="2361550" y="2498633"/>
                  <a:pt x="2211531" y="2755014"/>
                </a:cubicBezTo>
                <a:cubicBezTo>
                  <a:pt x="2061512" y="3011395"/>
                  <a:pt x="1382858" y="3274128"/>
                  <a:pt x="1025670" y="3297940"/>
                </a:cubicBezTo>
                <a:cubicBezTo>
                  <a:pt x="668483" y="3321753"/>
                  <a:pt x="256525" y="3101089"/>
                  <a:pt x="68406" y="2897889"/>
                </a:cubicBezTo>
                <a:cubicBezTo>
                  <a:pt x="-119713" y="2694689"/>
                  <a:pt x="298593" y="2208121"/>
                  <a:pt x="287481" y="1916815"/>
                </a:cubicBezTo>
                <a:cubicBezTo>
                  <a:pt x="276369" y="1625509"/>
                  <a:pt x="12844" y="1405640"/>
                  <a:pt x="1732" y="1150052"/>
                </a:cubicBezTo>
                <a:close/>
              </a:path>
            </a:pathLst>
          </a:custGeom>
          <a:solidFill>
            <a:srgbClr val="66CCFF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Задачи педагога</a:t>
            </a:r>
            <a:b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</a:b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в интерактивной технологии</a:t>
            </a:r>
            <a:endParaRPr/>
          </a:p>
        </p:txBody>
      </p:sp>
      <p:sp>
        <p:nvSpPr>
          <p:cNvPr id="215" name="Shape 215"/>
          <p:cNvSpPr/>
          <p:nvPr/>
        </p:nvSpPr>
        <p:spPr>
          <a:xfrm>
            <a:off x="4926529" y="2540919"/>
            <a:ext cx="6608676" cy="328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направление и помощь процессу обмена информацией;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выявление многообразия точек зрения;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обращение к личному опыту участников;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поддержка активности участников;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соединение теории и практики;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взаимообогащение опыта участников;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облегчение восприятия, усвоения, взаимопонимания участников;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поощрение творчества и самостоятельности участников.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17" name="Shape 217" descr="http://clipartix.com/wp-content/uploads/2016/06/Free-chalkboard-clipart-public-domain-chalkboard-clip-art-image-4-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09874" y="2730790"/>
            <a:ext cx="1666065" cy="1924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 descr="C:\Users\Tanya\Desktop\ЕДИНСТВО\The_Teache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55140" y="2759000"/>
            <a:ext cx="4120721" cy="307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85089" y="3007845"/>
            <a:ext cx="1315634" cy="789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/>
        </p:nvSpPr>
        <p:spPr>
          <a:xfrm>
            <a:off x="1023448" y="2759000"/>
            <a:ext cx="2253215" cy="3299711"/>
          </a:xfrm>
          <a:custGeom>
            <a:avLst/>
            <a:gdLst/>
            <a:ahLst/>
            <a:cxnLst/>
            <a:rect l="0" t="0" r="0" b="0"/>
            <a:pathLst>
              <a:path w="2253215" h="3299711" extrusionOk="0">
                <a:moveTo>
                  <a:pt x="1732" y="1150052"/>
                </a:moveTo>
                <a:cubicBezTo>
                  <a:pt x="-9380" y="894464"/>
                  <a:pt x="29513" y="574582"/>
                  <a:pt x="220807" y="383288"/>
                </a:cubicBezTo>
                <a:cubicBezTo>
                  <a:pt x="412101" y="191994"/>
                  <a:pt x="838345" y="-24699"/>
                  <a:pt x="1149495" y="2289"/>
                </a:cubicBezTo>
                <a:cubicBezTo>
                  <a:pt x="1460645" y="29277"/>
                  <a:pt x="1920225" y="310263"/>
                  <a:pt x="2087706" y="545213"/>
                </a:cubicBezTo>
                <a:cubicBezTo>
                  <a:pt x="2255187" y="780163"/>
                  <a:pt x="2051193" y="1011146"/>
                  <a:pt x="2040081" y="1269115"/>
                </a:cubicBezTo>
                <a:cubicBezTo>
                  <a:pt x="2028969" y="1527084"/>
                  <a:pt x="2040083" y="1754890"/>
                  <a:pt x="2049608" y="1978727"/>
                </a:cubicBezTo>
                <a:cubicBezTo>
                  <a:pt x="2059133" y="2202564"/>
                  <a:pt x="2361550" y="2498633"/>
                  <a:pt x="2211531" y="2755014"/>
                </a:cubicBezTo>
                <a:cubicBezTo>
                  <a:pt x="2061512" y="3011395"/>
                  <a:pt x="1382858" y="3274128"/>
                  <a:pt x="1025670" y="3297940"/>
                </a:cubicBezTo>
                <a:cubicBezTo>
                  <a:pt x="668483" y="3321753"/>
                  <a:pt x="256525" y="3101089"/>
                  <a:pt x="68406" y="2897889"/>
                </a:cubicBezTo>
                <a:cubicBezTo>
                  <a:pt x="-119713" y="2694689"/>
                  <a:pt x="298593" y="2208121"/>
                  <a:pt x="287481" y="1916815"/>
                </a:cubicBezTo>
                <a:cubicBezTo>
                  <a:pt x="276369" y="1625509"/>
                  <a:pt x="12844" y="1405640"/>
                  <a:pt x="1732" y="1150052"/>
                </a:cubicBezTo>
                <a:close/>
              </a:path>
            </a:pathLst>
          </a:custGeom>
          <a:solidFill>
            <a:srgbClr val="66CCFF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1304927" y="495301"/>
            <a:ext cx="9601196" cy="189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72B24"/>
              </a:buClr>
              <a:buSzPts val="3600"/>
              <a:buFont typeface="Garamond"/>
              <a:buNone/>
            </a:pPr>
            <a:r>
              <a:rPr lang="ru-RU" sz="3600" b="1" i="0" u="none" strike="noStrike" cap="none">
                <a:solidFill>
                  <a:srgbClr val="872B24"/>
                </a:solidFill>
                <a:latin typeface="Garamond"/>
                <a:ea typeface="Garamond"/>
                <a:cs typeface="Garamond"/>
                <a:sym typeface="Garamond"/>
              </a:rPr>
              <a:t>Логика образовательного процесса при интерактивном обучении</a:t>
            </a:r>
            <a:endParaRPr sz="3600" b="1" i="0" u="none" strike="noStrike" cap="none">
              <a:solidFill>
                <a:srgbClr val="872B24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28" name="Shape 228" descr="C:\Users\Tanya\Desktop\ЕДИНСТВО\The_Teach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55140" y="2680187"/>
            <a:ext cx="4120721" cy="307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Shape 2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94589" y="2605740"/>
            <a:ext cx="1315634" cy="789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 descr="http://userscontent2.emaze.com/images/8120f98d-a79e-4988-8023-3600c0f0f5b9/de760190-cfa5-4d2b-bda6-12df4948fd0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5861" y="2680187"/>
            <a:ext cx="7101764" cy="376428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/>
          <p:nvPr/>
        </p:nvSpPr>
        <p:spPr>
          <a:xfrm>
            <a:off x="4886926" y="3560295"/>
            <a:ext cx="2373697" cy="1002032"/>
          </a:xfrm>
          <a:prstGeom prst="rect">
            <a:avLst/>
          </a:prstGeom>
          <a:noFill/>
          <a:ln w="28575" cap="flat" cmpd="sng">
            <a:solidFill>
              <a:srgbClr val="66C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ФОРМИРОВАНИЕ НОВОГО ОПЫТА</a:t>
            </a:r>
            <a:endParaRPr sz="1800" b="1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7444749" y="3828558"/>
            <a:ext cx="861051" cy="465505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FF7E7E"/>
              </a:gs>
              <a:gs pos="50000">
                <a:srgbClr val="FFB1B1"/>
              </a:gs>
              <a:gs pos="100000">
                <a:srgbClr val="FFD9D9"/>
              </a:gs>
            </a:gsLst>
            <a:path path="circle">
              <a:fillToRect l="50000" t="50000" r="50000" b="50000"/>
            </a:path>
            <a:tileRect/>
          </a:gra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8401050" y="3455446"/>
            <a:ext cx="2373697" cy="1211730"/>
          </a:xfrm>
          <a:prstGeom prst="rect">
            <a:avLst/>
          </a:prstGeom>
          <a:noFill/>
          <a:ln w="28575" cap="flat" cmpd="sng">
            <a:solidFill>
              <a:srgbClr val="66C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ТЕОРЕТИЧЕСКОЕ ОСМЫСЛЕНИЕ ЧЕРЕЗ ПРИМЕНЕНИЕ</a:t>
            </a:r>
            <a:endParaRPr sz="1800" b="1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/>
        </p:nvSpPr>
        <p:spPr>
          <a:xfrm>
            <a:off x="1023448" y="1653318"/>
            <a:ext cx="2253215" cy="3299711"/>
          </a:xfrm>
          <a:custGeom>
            <a:avLst/>
            <a:gdLst/>
            <a:ahLst/>
            <a:cxnLst/>
            <a:rect l="0" t="0" r="0" b="0"/>
            <a:pathLst>
              <a:path w="2253215" h="3299711" extrusionOk="0">
                <a:moveTo>
                  <a:pt x="1732" y="1150052"/>
                </a:moveTo>
                <a:cubicBezTo>
                  <a:pt x="-9380" y="894464"/>
                  <a:pt x="29513" y="574582"/>
                  <a:pt x="220807" y="383288"/>
                </a:cubicBezTo>
                <a:cubicBezTo>
                  <a:pt x="412101" y="191994"/>
                  <a:pt x="838345" y="-24699"/>
                  <a:pt x="1149495" y="2289"/>
                </a:cubicBezTo>
                <a:cubicBezTo>
                  <a:pt x="1460645" y="29277"/>
                  <a:pt x="1920225" y="310263"/>
                  <a:pt x="2087706" y="545213"/>
                </a:cubicBezTo>
                <a:cubicBezTo>
                  <a:pt x="2255187" y="780163"/>
                  <a:pt x="2051193" y="1011146"/>
                  <a:pt x="2040081" y="1269115"/>
                </a:cubicBezTo>
                <a:cubicBezTo>
                  <a:pt x="2028969" y="1527084"/>
                  <a:pt x="2040083" y="1754890"/>
                  <a:pt x="2049608" y="1978727"/>
                </a:cubicBezTo>
                <a:cubicBezTo>
                  <a:pt x="2059133" y="2202564"/>
                  <a:pt x="2361550" y="2498633"/>
                  <a:pt x="2211531" y="2755014"/>
                </a:cubicBezTo>
                <a:cubicBezTo>
                  <a:pt x="2061512" y="3011395"/>
                  <a:pt x="1382858" y="3274128"/>
                  <a:pt x="1025670" y="3297940"/>
                </a:cubicBezTo>
                <a:cubicBezTo>
                  <a:pt x="668483" y="3321753"/>
                  <a:pt x="256525" y="3101089"/>
                  <a:pt x="68406" y="2897889"/>
                </a:cubicBezTo>
                <a:cubicBezTo>
                  <a:pt x="-119713" y="2694689"/>
                  <a:pt x="298593" y="2208121"/>
                  <a:pt x="287481" y="1916815"/>
                </a:cubicBezTo>
                <a:cubicBezTo>
                  <a:pt x="276369" y="1625509"/>
                  <a:pt x="12844" y="1405640"/>
                  <a:pt x="1732" y="1150052"/>
                </a:cubicBezTo>
                <a:close/>
              </a:path>
            </a:pathLst>
          </a:custGeom>
          <a:solidFill>
            <a:srgbClr val="66CCFF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41" name="Shape 241" descr="C:\Users\Tanya\Desktop\ЕДИНСТВО\The_Teache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9890" y="1653318"/>
            <a:ext cx="4120721" cy="3070577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Shape 242"/>
          <p:cNvSpPr/>
          <p:nvPr/>
        </p:nvSpPr>
        <p:spPr>
          <a:xfrm>
            <a:off x="3862388" y="1328875"/>
            <a:ext cx="4562475" cy="817190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ОТНОШЕНИЯ ПАРТНЕРСТВА</a:t>
            </a:r>
            <a:endParaRPr sz="1800" b="1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5543550" y="2447435"/>
            <a:ext cx="972000" cy="180000"/>
          </a:xfrm>
          <a:prstGeom prst="rect">
            <a:avLst/>
          </a:prstGeom>
          <a:gradFill>
            <a:gsLst>
              <a:gs pos="0">
                <a:srgbClr val="FF7E7E"/>
              </a:gs>
              <a:gs pos="50000">
                <a:srgbClr val="FFB1B1"/>
              </a:gs>
              <a:gs pos="100000">
                <a:srgbClr val="FFD9D9"/>
              </a:gs>
            </a:gsLst>
            <a:path path="circle">
              <a:fillToRect l="50000" t="50000" r="50000" b="50000"/>
            </a:path>
            <a:tileRect/>
          </a:gra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244" name="Shape 244" descr="C:\Users\Tanya\Desktop\ИНТЕРАНТИВНРОЕ ОБУЧЕНИЕ\fbfa34ec412ce2496eab76d86f2a08c8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001554" y="1653318"/>
            <a:ext cx="2543175" cy="2547088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Shape 245"/>
          <p:cNvSpPr/>
          <p:nvPr/>
        </p:nvSpPr>
        <p:spPr>
          <a:xfrm>
            <a:off x="5543550" y="2746862"/>
            <a:ext cx="972000" cy="180000"/>
          </a:xfrm>
          <a:prstGeom prst="rect">
            <a:avLst/>
          </a:prstGeom>
          <a:gradFill>
            <a:gsLst>
              <a:gs pos="0">
                <a:srgbClr val="FF7E7E"/>
              </a:gs>
              <a:gs pos="50000">
                <a:srgbClr val="FFB1B1"/>
              </a:gs>
              <a:gs pos="100000">
                <a:srgbClr val="FFD9D9"/>
              </a:gs>
            </a:gsLst>
            <a:path path="circle">
              <a:fillToRect l="50000" t="50000" r="50000" b="50000"/>
            </a:path>
            <a:tileRect/>
          </a:gra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46" name="Shape 246"/>
          <p:cNvSpPr/>
          <p:nvPr/>
        </p:nvSpPr>
        <p:spPr>
          <a:xfrm>
            <a:off x="3404393" y="3188606"/>
            <a:ext cx="5338763" cy="2144934"/>
          </a:xfrm>
          <a:prstGeom prst="rect">
            <a:avLst/>
          </a:prstGeom>
          <a:noFill/>
          <a:ln w="2857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развивающие, проблемные, исследовательские, поисковые формы;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формирование познавательных мотивов и интересов;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➢"/>
            </a:pPr>
            <a:r>
              <a:rPr lang="ru-RU" sz="20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создание условий для творчества в обучении</a:t>
            </a:r>
            <a:endParaRPr sz="20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2123</Words>
  <Application>Microsoft Office PowerPoint</Application>
  <PresentationFormat>Произвольный</PresentationFormat>
  <Paragraphs>302</Paragraphs>
  <Slides>39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Garamond</vt:lpstr>
      <vt:lpstr>Noto Sans Symbols</vt:lpstr>
      <vt:lpstr>Calibri</vt:lpstr>
      <vt:lpstr>Натуральные материалы</vt:lpstr>
      <vt:lpstr>МУНИЦИПАЛЬНОЕ КАЗЕННОЕ ОБЩЕОБРАЗОВАТЕЛЬНОЕ УЧРЕЖДЕНИЕ «Андийская средняя общеобразовательная школа №2 им. М.Р.Казаналипова» Интерактивное обучение как современное направление активизации  познавательной деятельности обучающихся</vt:lpstr>
      <vt:lpstr>Слайд 2</vt:lpstr>
      <vt:lpstr>Слайд 3</vt:lpstr>
      <vt:lpstr>Классификация обучения в зависимости от уровня познавательной активности</vt:lpstr>
      <vt:lpstr>Слайд 5</vt:lpstr>
      <vt:lpstr>Слайд 6</vt:lpstr>
      <vt:lpstr>Задачи педагога в интерактивной технологии</vt:lpstr>
      <vt:lpstr>Логика образовательного процесса при интерактивном обучении</vt:lpstr>
      <vt:lpstr>Слайд 9</vt:lpstr>
      <vt:lpstr>Слайд 10</vt:lpstr>
      <vt:lpstr>Ключевые компетенции </vt:lpstr>
      <vt:lpstr>Принципы интерактивного обучения </vt:lpstr>
      <vt:lpstr>Задачи интерактивного обучения </vt:lpstr>
      <vt:lpstr>Значение интерактивного режима  для субъектов образовательного процесса</vt:lpstr>
      <vt:lpstr>Значение интерактивного режима  для субъектов образовательного процесса</vt:lpstr>
      <vt:lpstr>Значение интерактивного режима  для субъектов образовательного процесса</vt:lpstr>
      <vt:lpstr>Эффективность интерактивного обучения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Интерактивные приемы и методы активизации мыслительной деятельности обучающихся</vt:lpstr>
      <vt:lpstr>Слайд 37</vt:lpstr>
      <vt:lpstr>Правила организации  интерактивного обучения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Интерактивное обучение как современное направление активизации  познавательной деятельности обучающихся</dc:title>
  <cp:lastModifiedBy>Admin</cp:lastModifiedBy>
  <cp:revision>2</cp:revision>
  <dcterms:modified xsi:type="dcterms:W3CDTF">2019-03-13T04:51:12Z</dcterms:modified>
</cp:coreProperties>
</file>